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14" r:id="rId3"/>
    <p:sldId id="312" r:id="rId4"/>
    <p:sldId id="257" r:id="rId5"/>
    <p:sldId id="1343" r:id="rId6"/>
    <p:sldId id="526" r:id="rId7"/>
    <p:sldId id="527" r:id="rId8"/>
    <p:sldId id="529" r:id="rId9"/>
    <p:sldId id="530" r:id="rId10"/>
    <p:sldId id="531" r:id="rId11"/>
    <p:sldId id="263" r:id="rId12"/>
    <p:sldId id="276" r:id="rId13"/>
    <p:sldId id="532" r:id="rId14"/>
    <p:sldId id="537" r:id="rId15"/>
    <p:sldId id="533" r:id="rId16"/>
    <p:sldId id="279" r:id="rId17"/>
    <p:sldId id="534" r:id="rId18"/>
    <p:sldId id="535" r:id="rId19"/>
    <p:sldId id="536" r:id="rId20"/>
    <p:sldId id="275" r:id="rId21"/>
    <p:sldId id="538" r:id="rId22"/>
    <p:sldId id="282" r:id="rId23"/>
    <p:sldId id="1342" r:id="rId24"/>
    <p:sldId id="333" r:id="rId25"/>
    <p:sldId id="331" r:id="rId26"/>
    <p:sldId id="258" r:id="rId27"/>
    <p:sldId id="1299" r:id="rId28"/>
    <p:sldId id="259" r:id="rId29"/>
    <p:sldId id="539" r:id="rId30"/>
    <p:sldId id="1334" r:id="rId31"/>
    <p:sldId id="1346" r:id="rId32"/>
    <p:sldId id="262" r:id="rId33"/>
    <p:sldId id="481" r:id="rId34"/>
    <p:sldId id="484" r:id="rId35"/>
    <p:sldId id="523" r:id="rId36"/>
    <p:sldId id="524" r:id="rId37"/>
    <p:sldId id="525" r:id="rId38"/>
    <p:sldId id="1335" r:id="rId39"/>
    <p:sldId id="1345" r:id="rId40"/>
    <p:sldId id="1330" r:id="rId41"/>
    <p:sldId id="264" r:id="rId42"/>
    <p:sldId id="442" r:id="rId43"/>
    <p:sldId id="1344" r:id="rId44"/>
    <p:sldId id="464" r:id="rId45"/>
    <p:sldId id="465" r:id="rId46"/>
    <p:sldId id="466" r:id="rId47"/>
    <p:sldId id="467" r:id="rId48"/>
    <p:sldId id="1338" r:id="rId49"/>
    <p:sldId id="486" r:id="rId50"/>
    <p:sldId id="1336" r:id="rId51"/>
    <p:sldId id="1337" r:id="rId52"/>
    <p:sldId id="1339" r:id="rId53"/>
    <p:sldId id="1341" r:id="rId54"/>
    <p:sldId id="134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597"/>
  </p:normalViewPr>
  <p:slideViewPr>
    <p:cSldViewPr snapToGrid="0" snapToObjects="1">
      <p:cViewPr varScale="1">
        <p:scale>
          <a:sx n="107" d="100"/>
          <a:sy n="107" d="100"/>
        </p:scale>
        <p:origin x="496"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18D77-5252-354B-B591-760ACF02116C}"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A5A10722-12E8-0C4A-AAD6-0AA982CA475D}">
      <dgm:prSet phldrT="[Text]" custT="1"/>
      <dgm:spPr>
        <a:solidFill>
          <a:srgbClr val="C00000"/>
        </a:solidFill>
      </dgm:spPr>
      <dgm:t>
        <a:bodyPr/>
        <a:lstStyle/>
        <a:p>
          <a:r>
            <a:rPr lang="en-US" sz="2800" b="1" dirty="0">
              <a:latin typeface="Tahoma" panose="020B0604030504040204" pitchFamily="34" charset="0"/>
              <a:ea typeface="Tahoma" panose="020B0604030504040204" pitchFamily="34" charset="0"/>
              <a:cs typeface="Tahoma" panose="020B0604030504040204" pitchFamily="34" charset="0"/>
            </a:rPr>
            <a:t>Planning</a:t>
          </a:r>
        </a:p>
      </dgm:t>
    </dgm:pt>
    <dgm:pt modelId="{157D820B-8F07-8E45-AD38-1115E91101E9}" type="parTrans" cxnId="{E34CE5B9-098B-5F47-8645-75243610329D}">
      <dgm:prSet/>
      <dgm:spPr/>
      <dgm:t>
        <a:bodyPr/>
        <a:lstStyle/>
        <a:p>
          <a:endParaRPr lang="en-US"/>
        </a:p>
      </dgm:t>
    </dgm:pt>
    <dgm:pt modelId="{FA26CFA5-1F40-E04A-96AD-25FDAA3A2421}" type="sibTrans" cxnId="{E34CE5B9-098B-5F47-8645-75243610329D}">
      <dgm:prSet/>
      <dgm:spPr/>
      <dgm:t>
        <a:bodyPr/>
        <a:lstStyle/>
        <a:p>
          <a:endParaRPr lang="en-US"/>
        </a:p>
      </dgm:t>
    </dgm:pt>
    <dgm:pt modelId="{136A3813-500C-6B4F-8BC9-78DA6E0DD95D}" type="asst">
      <dgm:prSet phldrT="[Text]" custT="1"/>
      <dgm:spPr>
        <a:solidFill>
          <a:srgbClr val="C00000"/>
        </a:solidFill>
      </dgm:spPr>
      <dgm:t>
        <a:bodyPr/>
        <a:lstStyle/>
        <a:p>
          <a:r>
            <a:rPr lang="en-US" sz="2800" b="1" dirty="0">
              <a:latin typeface="Tahoma" panose="020B0604030504040204" pitchFamily="34" charset="0"/>
              <a:ea typeface="Tahoma" panose="020B0604030504040204" pitchFamily="34" charset="0"/>
              <a:cs typeface="Tahoma" panose="020B0604030504040204" pitchFamily="34" charset="0"/>
            </a:rPr>
            <a:t>Supervision</a:t>
          </a:r>
        </a:p>
      </dgm:t>
    </dgm:pt>
    <dgm:pt modelId="{60E90DA4-0832-3441-896D-4E57455E5C31}" type="parTrans" cxnId="{1090239A-CDDE-EE46-AAD8-7B0EA0740BC7}">
      <dgm:prSet/>
      <dgm:spPr/>
      <dgm:t>
        <a:bodyPr/>
        <a:lstStyle/>
        <a:p>
          <a:endParaRPr lang="en-US"/>
        </a:p>
      </dgm:t>
    </dgm:pt>
    <dgm:pt modelId="{C1F9BC6C-FA1F-1043-ACD9-D6CC2FB5487B}" type="sibTrans" cxnId="{1090239A-CDDE-EE46-AAD8-7B0EA0740BC7}">
      <dgm:prSet/>
      <dgm:spPr/>
      <dgm:t>
        <a:bodyPr/>
        <a:lstStyle/>
        <a:p>
          <a:endParaRPr lang="en-US"/>
        </a:p>
      </dgm:t>
    </dgm:pt>
    <dgm:pt modelId="{D2BEC915-DB8A-D241-8C76-A24457B12643}">
      <dgm:prSet phldrT="[Text]" custT="1"/>
      <dgm:spPr>
        <a:solidFill>
          <a:srgbClr val="C00000"/>
        </a:solidFill>
      </dgm:spPr>
      <dgm:t>
        <a:bodyPr/>
        <a:lstStyle/>
        <a:p>
          <a:r>
            <a:rPr lang="en-US" sz="2800" b="1" dirty="0">
              <a:latin typeface="Tahoma" panose="020B0604030504040204" pitchFamily="34" charset="0"/>
              <a:ea typeface="Tahoma" panose="020B0604030504040204" pitchFamily="34" charset="0"/>
              <a:cs typeface="Tahoma" panose="020B0604030504040204" pitchFamily="34" charset="0"/>
            </a:rPr>
            <a:t>Selecting &amp; Training Coaches</a:t>
          </a:r>
        </a:p>
      </dgm:t>
    </dgm:pt>
    <dgm:pt modelId="{B3653574-062D-BC4A-8469-422197B7B3BB}" type="parTrans" cxnId="{C8E95AEE-2B63-7848-843F-C478221D412F}">
      <dgm:prSet/>
      <dgm:spPr/>
      <dgm:t>
        <a:bodyPr/>
        <a:lstStyle/>
        <a:p>
          <a:endParaRPr lang="en-US"/>
        </a:p>
      </dgm:t>
    </dgm:pt>
    <dgm:pt modelId="{67A70F52-9E79-A74E-A12F-1A7871BC16F1}" type="sibTrans" cxnId="{C8E95AEE-2B63-7848-843F-C478221D412F}">
      <dgm:prSet/>
      <dgm:spPr/>
      <dgm:t>
        <a:bodyPr/>
        <a:lstStyle/>
        <a:p>
          <a:endParaRPr lang="en-US"/>
        </a:p>
      </dgm:t>
    </dgm:pt>
    <dgm:pt modelId="{596B9026-376B-1F4F-905D-5B252E2C8539}">
      <dgm:prSet phldrT="[Text]" custT="1"/>
      <dgm:spPr>
        <a:solidFill>
          <a:srgbClr val="C00000"/>
        </a:solidFill>
      </dgm:spPr>
      <dgm:t>
        <a:bodyPr/>
        <a:lstStyle/>
        <a:p>
          <a:r>
            <a:rPr lang="en-US" sz="2800" b="1" dirty="0">
              <a:latin typeface="Tahoma" panose="020B0604030504040204" pitchFamily="34" charset="0"/>
              <a:ea typeface="Tahoma" panose="020B0604030504040204" pitchFamily="34" charset="0"/>
              <a:cs typeface="Tahoma" panose="020B0604030504040204" pitchFamily="34" charset="0"/>
            </a:rPr>
            <a:t>Warnings</a:t>
          </a:r>
        </a:p>
      </dgm:t>
    </dgm:pt>
    <dgm:pt modelId="{353D071E-E045-E645-914B-22561C62DC4E}" type="parTrans" cxnId="{77402053-03C3-DE49-9D02-50A3BE7D6D81}">
      <dgm:prSet/>
      <dgm:spPr/>
      <dgm:t>
        <a:bodyPr/>
        <a:lstStyle/>
        <a:p>
          <a:endParaRPr lang="en-US"/>
        </a:p>
      </dgm:t>
    </dgm:pt>
    <dgm:pt modelId="{48F7FAC4-E0C7-384F-997A-1C95DE86798C}" type="sibTrans" cxnId="{77402053-03C3-DE49-9D02-50A3BE7D6D81}">
      <dgm:prSet/>
      <dgm:spPr/>
      <dgm:t>
        <a:bodyPr/>
        <a:lstStyle/>
        <a:p>
          <a:endParaRPr lang="en-US"/>
        </a:p>
      </dgm:t>
    </dgm:pt>
    <dgm:pt modelId="{9C42FBFF-3FE0-B249-9A9E-82369FBEE97F}">
      <dgm:prSet phldrT="[Text]" custT="1"/>
      <dgm:spPr>
        <a:solidFill>
          <a:srgbClr val="C00000"/>
        </a:solidFill>
      </dgm:spPr>
      <dgm:t>
        <a:bodyPr/>
        <a:lstStyle/>
        <a:p>
          <a:r>
            <a:rPr lang="en-US" sz="2800" b="1" dirty="0">
              <a:latin typeface="Tahoma" panose="020B0604030504040204" pitchFamily="34" charset="0"/>
              <a:ea typeface="Tahoma" panose="020B0604030504040204" pitchFamily="34" charset="0"/>
              <a:cs typeface="Tahoma" panose="020B0604030504040204" pitchFamily="34" charset="0"/>
            </a:rPr>
            <a:t>Safe Playing Environment</a:t>
          </a:r>
        </a:p>
      </dgm:t>
    </dgm:pt>
    <dgm:pt modelId="{3D79F0A6-CDD6-6743-890D-B6405AE33193}" type="parTrans" cxnId="{8BFD0CED-8436-BE49-8153-0EB36A9C85C2}">
      <dgm:prSet/>
      <dgm:spPr/>
      <dgm:t>
        <a:bodyPr/>
        <a:lstStyle/>
        <a:p>
          <a:endParaRPr lang="en-US"/>
        </a:p>
      </dgm:t>
    </dgm:pt>
    <dgm:pt modelId="{A7FAB474-1D57-4441-86DE-A9B59AA9F326}" type="sibTrans" cxnId="{8BFD0CED-8436-BE49-8153-0EB36A9C85C2}">
      <dgm:prSet/>
      <dgm:spPr/>
      <dgm:t>
        <a:bodyPr/>
        <a:lstStyle/>
        <a:p>
          <a:endParaRPr lang="en-US"/>
        </a:p>
      </dgm:t>
    </dgm:pt>
    <dgm:pt modelId="{11A45825-7511-B746-A3C3-87AA2BAAFCEE}" type="asst">
      <dgm:prSet custT="1"/>
      <dgm:spPr>
        <a:solidFill>
          <a:schemeClr val="tx1">
            <a:lumMod val="50000"/>
            <a:lumOff val="50000"/>
          </a:schemeClr>
        </a:solidFill>
      </dgm:spPr>
      <dgm:t>
        <a:bodyPr/>
        <a:lstStyle/>
        <a:p>
          <a:r>
            <a:rPr lang="en-US" sz="2800" dirty="0">
              <a:latin typeface="Tahoma" panose="020B0604030504040204" pitchFamily="34" charset="0"/>
              <a:ea typeface="Tahoma" panose="020B0604030504040204" pitchFamily="34" charset="0"/>
              <a:cs typeface="Tahoma" panose="020B0604030504040204" pitchFamily="34" charset="0"/>
            </a:rPr>
            <a:t>All Other Legal Duties</a:t>
          </a:r>
        </a:p>
      </dgm:t>
    </dgm:pt>
    <dgm:pt modelId="{DE855027-305D-AB4F-85DE-DA76B2C78AF7}" type="parTrans" cxnId="{EC276E58-44B1-784E-8739-D67AAA8692E8}">
      <dgm:prSet/>
      <dgm:spPr/>
      <dgm:t>
        <a:bodyPr/>
        <a:lstStyle/>
        <a:p>
          <a:endParaRPr lang="en-US"/>
        </a:p>
      </dgm:t>
    </dgm:pt>
    <dgm:pt modelId="{95E9B977-F2EA-994D-85F3-07A9AFFC2AA4}" type="sibTrans" cxnId="{EC276E58-44B1-784E-8739-D67AAA8692E8}">
      <dgm:prSet/>
      <dgm:spPr/>
      <dgm:t>
        <a:bodyPr/>
        <a:lstStyle/>
        <a:p>
          <a:endParaRPr lang="en-US"/>
        </a:p>
      </dgm:t>
    </dgm:pt>
    <dgm:pt modelId="{7B2EC597-3F22-884D-A23C-CF1896A50B26}" type="pres">
      <dgm:prSet presAssocID="{85318D77-5252-354B-B591-760ACF02116C}" presName="hierChild1" presStyleCnt="0">
        <dgm:presLayoutVars>
          <dgm:orgChart val="1"/>
          <dgm:chPref val="1"/>
          <dgm:dir/>
          <dgm:animOne val="branch"/>
          <dgm:animLvl val="lvl"/>
          <dgm:resizeHandles/>
        </dgm:presLayoutVars>
      </dgm:prSet>
      <dgm:spPr/>
    </dgm:pt>
    <dgm:pt modelId="{50282949-FA02-984C-9F31-336F65FEB96F}" type="pres">
      <dgm:prSet presAssocID="{A5A10722-12E8-0C4A-AAD6-0AA982CA475D}" presName="hierRoot1" presStyleCnt="0">
        <dgm:presLayoutVars>
          <dgm:hierBranch val="init"/>
        </dgm:presLayoutVars>
      </dgm:prSet>
      <dgm:spPr/>
    </dgm:pt>
    <dgm:pt modelId="{47698565-2745-4749-9A23-F83A504FD880}" type="pres">
      <dgm:prSet presAssocID="{A5A10722-12E8-0C4A-AAD6-0AA982CA475D}" presName="rootComposite1" presStyleCnt="0"/>
      <dgm:spPr/>
    </dgm:pt>
    <dgm:pt modelId="{6C3BAA4F-D6E6-2445-8A03-7BF6F2686153}" type="pres">
      <dgm:prSet presAssocID="{A5A10722-12E8-0C4A-AAD6-0AA982CA475D}" presName="rootText1" presStyleLbl="node0" presStyleIdx="0" presStyleCnt="1">
        <dgm:presLayoutVars>
          <dgm:chPref val="3"/>
        </dgm:presLayoutVars>
      </dgm:prSet>
      <dgm:spPr/>
    </dgm:pt>
    <dgm:pt modelId="{F47991D2-331B-4F46-BAFE-1A4297AEBE40}" type="pres">
      <dgm:prSet presAssocID="{A5A10722-12E8-0C4A-AAD6-0AA982CA475D}" presName="rootConnector1" presStyleLbl="node1" presStyleIdx="0" presStyleCnt="0"/>
      <dgm:spPr/>
    </dgm:pt>
    <dgm:pt modelId="{D6F38648-ACB4-374A-8AEF-33470885BF3E}" type="pres">
      <dgm:prSet presAssocID="{A5A10722-12E8-0C4A-AAD6-0AA982CA475D}" presName="hierChild2" presStyleCnt="0"/>
      <dgm:spPr/>
    </dgm:pt>
    <dgm:pt modelId="{E21FF9EA-8C23-5847-9A93-8CB5722C9E2C}" type="pres">
      <dgm:prSet presAssocID="{B3653574-062D-BC4A-8469-422197B7B3BB}" presName="Name37" presStyleLbl="parChTrans1D2" presStyleIdx="0" presStyleCnt="5"/>
      <dgm:spPr/>
    </dgm:pt>
    <dgm:pt modelId="{94F495E3-99EE-594A-8160-19C03D450367}" type="pres">
      <dgm:prSet presAssocID="{D2BEC915-DB8A-D241-8C76-A24457B12643}" presName="hierRoot2" presStyleCnt="0">
        <dgm:presLayoutVars>
          <dgm:hierBranch val="init"/>
        </dgm:presLayoutVars>
      </dgm:prSet>
      <dgm:spPr/>
    </dgm:pt>
    <dgm:pt modelId="{2EC40E8C-67BB-D748-9369-A3A95F47A475}" type="pres">
      <dgm:prSet presAssocID="{D2BEC915-DB8A-D241-8C76-A24457B12643}" presName="rootComposite" presStyleCnt="0"/>
      <dgm:spPr/>
    </dgm:pt>
    <dgm:pt modelId="{1BB12DB8-B19B-074E-887A-5C5969DA9FE8}" type="pres">
      <dgm:prSet presAssocID="{D2BEC915-DB8A-D241-8C76-A24457B12643}" presName="rootText" presStyleLbl="node2" presStyleIdx="0" presStyleCnt="3">
        <dgm:presLayoutVars>
          <dgm:chPref val="3"/>
        </dgm:presLayoutVars>
      </dgm:prSet>
      <dgm:spPr/>
    </dgm:pt>
    <dgm:pt modelId="{019F941F-24DA-BF4B-86A1-803DCD91F2EB}" type="pres">
      <dgm:prSet presAssocID="{D2BEC915-DB8A-D241-8C76-A24457B12643}" presName="rootConnector" presStyleLbl="node2" presStyleIdx="0" presStyleCnt="3"/>
      <dgm:spPr/>
    </dgm:pt>
    <dgm:pt modelId="{4AB21D23-A077-6A46-94E2-8D58B4EFABD5}" type="pres">
      <dgm:prSet presAssocID="{D2BEC915-DB8A-D241-8C76-A24457B12643}" presName="hierChild4" presStyleCnt="0"/>
      <dgm:spPr/>
    </dgm:pt>
    <dgm:pt modelId="{EBAD3736-F9E6-5F48-9BE0-F2AB74123EF2}" type="pres">
      <dgm:prSet presAssocID="{D2BEC915-DB8A-D241-8C76-A24457B12643}" presName="hierChild5" presStyleCnt="0"/>
      <dgm:spPr/>
    </dgm:pt>
    <dgm:pt modelId="{57C80100-874A-7B48-BDB6-2E046BA95F5F}" type="pres">
      <dgm:prSet presAssocID="{353D071E-E045-E645-914B-22561C62DC4E}" presName="Name37" presStyleLbl="parChTrans1D2" presStyleIdx="1" presStyleCnt="5"/>
      <dgm:spPr/>
    </dgm:pt>
    <dgm:pt modelId="{A2DFBE7A-F99D-F64D-9137-B2F5CE93C46F}" type="pres">
      <dgm:prSet presAssocID="{596B9026-376B-1F4F-905D-5B252E2C8539}" presName="hierRoot2" presStyleCnt="0">
        <dgm:presLayoutVars>
          <dgm:hierBranch val="init"/>
        </dgm:presLayoutVars>
      </dgm:prSet>
      <dgm:spPr/>
    </dgm:pt>
    <dgm:pt modelId="{61B7C60C-2E69-D146-B134-A430A3FB6BCF}" type="pres">
      <dgm:prSet presAssocID="{596B9026-376B-1F4F-905D-5B252E2C8539}" presName="rootComposite" presStyleCnt="0"/>
      <dgm:spPr/>
    </dgm:pt>
    <dgm:pt modelId="{B40122A6-1F7D-7342-A418-3E9B03826B10}" type="pres">
      <dgm:prSet presAssocID="{596B9026-376B-1F4F-905D-5B252E2C8539}" presName="rootText" presStyleLbl="node2" presStyleIdx="1" presStyleCnt="3">
        <dgm:presLayoutVars>
          <dgm:chPref val="3"/>
        </dgm:presLayoutVars>
      </dgm:prSet>
      <dgm:spPr/>
    </dgm:pt>
    <dgm:pt modelId="{60284297-EC77-9F4D-877E-7E01309439EF}" type="pres">
      <dgm:prSet presAssocID="{596B9026-376B-1F4F-905D-5B252E2C8539}" presName="rootConnector" presStyleLbl="node2" presStyleIdx="1" presStyleCnt="3"/>
      <dgm:spPr/>
    </dgm:pt>
    <dgm:pt modelId="{7648BBDB-FC54-BA47-95D3-B027A115B4D4}" type="pres">
      <dgm:prSet presAssocID="{596B9026-376B-1F4F-905D-5B252E2C8539}" presName="hierChild4" presStyleCnt="0"/>
      <dgm:spPr/>
    </dgm:pt>
    <dgm:pt modelId="{3ACA609C-AA85-AE42-9185-90E6A4EA46DD}" type="pres">
      <dgm:prSet presAssocID="{596B9026-376B-1F4F-905D-5B252E2C8539}" presName="hierChild5" presStyleCnt="0"/>
      <dgm:spPr/>
    </dgm:pt>
    <dgm:pt modelId="{E3CCF2E2-2B7C-8E4C-96DC-73B3F36B324E}" type="pres">
      <dgm:prSet presAssocID="{3D79F0A6-CDD6-6743-890D-B6405AE33193}" presName="Name37" presStyleLbl="parChTrans1D2" presStyleIdx="2" presStyleCnt="5"/>
      <dgm:spPr/>
    </dgm:pt>
    <dgm:pt modelId="{F55597D2-B6F1-784A-B87E-F284BC766637}" type="pres">
      <dgm:prSet presAssocID="{9C42FBFF-3FE0-B249-9A9E-82369FBEE97F}" presName="hierRoot2" presStyleCnt="0">
        <dgm:presLayoutVars>
          <dgm:hierBranch val="init"/>
        </dgm:presLayoutVars>
      </dgm:prSet>
      <dgm:spPr/>
    </dgm:pt>
    <dgm:pt modelId="{45A3D194-A34C-A24C-8CFA-05AC160D392B}" type="pres">
      <dgm:prSet presAssocID="{9C42FBFF-3FE0-B249-9A9E-82369FBEE97F}" presName="rootComposite" presStyleCnt="0"/>
      <dgm:spPr/>
    </dgm:pt>
    <dgm:pt modelId="{6A454404-E797-2C4A-8BDC-350FB9AA5224}" type="pres">
      <dgm:prSet presAssocID="{9C42FBFF-3FE0-B249-9A9E-82369FBEE97F}" presName="rootText" presStyleLbl="node2" presStyleIdx="2" presStyleCnt="3">
        <dgm:presLayoutVars>
          <dgm:chPref val="3"/>
        </dgm:presLayoutVars>
      </dgm:prSet>
      <dgm:spPr/>
    </dgm:pt>
    <dgm:pt modelId="{E8A4FFCF-65AB-E349-B4C3-00CE49E26779}" type="pres">
      <dgm:prSet presAssocID="{9C42FBFF-3FE0-B249-9A9E-82369FBEE97F}" presName="rootConnector" presStyleLbl="node2" presStyleIdx="2" presStyleCnt="3"/>
      <dgm:spPr/>
    </dgm:pt>
    <dgm:pt modelId="{A89A83B4-FEFA-404D-B192-9A08A4B30F4B}" type="pres">
      <dgm:prSet presAssocID="{9C42FBFF-3FE0-B249-9A9E-82369FBEE97F}" presName="hierChild4" presStyleCnt="0"/>
      <dgm:spPr/>
    </dgm:pt>
    <dgm:pt modelId="{F7D9B518-4C8E-A54D-9D63-CB4AC3CB32BA}" type="pres">
      <dgm:prSet presAssocID="{9C42FBFF-3FE0-B249-9A9E-82369FBEE97F}" presName="hierChild5" presStyleCnt="0"/>
      <dgm:spPr/>
    </dgm:pt>
    <dgm:pt modelId="{D2CBFD68-E067-644D-A408-381049783210}" type="pres">
      <dgm:prSet presAssocID="{A5A10722-12E8-0C4A-AAD6-0AA982CA475D}" presName="hierChild3" presStyleCnt="0"/>
      <dgm:spPr/>
    </dgm:pt>
    <dgm:pt modelId="{11CF9E8A-50C1-7842-BD88-43579063F055}" type="pres">
      <dgm:prSet presAssocID="{60E90DA4-0832-3441-896D-4E57455E5C31}" presName="Name111" presStyleLbl="parChTrans1D2" presStyleIdx="3" presStyleCnt="5"/>
      <dgm:spPr/>
    </dgm:pt>
    <dgm:pt modelId="{4779195E-DDB0-6740-AEE3-57CCD333CF52}" type="pres">
      <dgm:prSet presAssocID="{136A3813-500C-6B4F-8BC9-78DA6E0DD95D}" presName="hierRoot3" presStyleCnt="0">
        <dgm:presLayoutVars>
          <dgm:hierBranch val="init"/>
        </dgm:presLayoutVars>
      </dgm:prSet>
      <dgm:spPr/>
    </dgm:pt>
    <dgm:pt modelId="{DD6C3265-F3A5-8C44-BDB8-77B8622CF4C0}" type="pres">
      <dgm:prSet presAssocID="{136A3813-500C-6B4F-8BC9-78DA6E0DD95D}" presName="rootComposite3" presStyleCnt="0"/>
      <dgm:spPr/>
    </dgm:pt>
    <dgm:pt modelId="{0D5AA242-6D2A-D34B-A6E3-B4FE5540D106}" type="pres">
      <dgm:prSet presAssocID="{136A3813-500C-6B4F-8BC9-78DA6E0DD95D}" presName="rootText3" presStyleLbl="asst1" presStyleIdx="0" presStyleCnt="2">
        <dgm:presLayoutVars>
          <dgm:chPref val="3"/>
        </dgm:presLayoutVars>
      </dgm:prSet>
      <dgm:spPr/>
    </dgm:pt>
    <dgm:pt modelId="{E81293CF-D9C4-9846-A7DD-3197AF9BD347}" type="pres">
      <dgm:prSet presAssocID="{136A3813-500C-6B4F-8BC9-78DA6E0DD95D}" presName="rootConnector3" presStyleLbl="asst1" presStyleIdx="0" presStyleCnt="2"/>
      <dgm:spPr/>
    </dgm:pt>
    <dgm:pt modelId="{E7475C08-E8B1-324A-868D-B54F6E861AC9}" type="pres">
      <dgm:prSet presAssocID="{136A3813-500C-6B4F-8BC9-78DA6E0DD95D}" presName="hierChild6" presStyleCnt="0"/>
      <dgm:spPr/>
    </dgm:pt>
    <dgm:pt modelId="{41E23635-CF20-C34A-86E1-D7B28C777FD2}" type="pres">
      <dgm:prSet presAssocID="{136A3813-500C-6B4F-8BC9-78DA6E0DD95D}" presName="hierChild7" presStyleCnt="0"/>
      <dgm:spPr/>
    </dgm:pt>
    <dgm:pt modelId="{67A113E9-1066-6E47-98C4-F064C2C9558E}" type="pres">
      <dgm:prSet presAssocID="{DE855027-305D-AB4F-85DE-DA76B2C78AF7}" presName="Name111" presStyleLbl="parChTrans1D2" presStyleIdx="4" presStyleCnt="5"/>
      <dgm:spPr/>
    </dgm:pt>
    <dgm:pt modelId="{F54F54F5-88B4-F740-AE43-EB0DBB3CAA55}" type="pres">
      <dgm:prSet presAssocID="{11A45825-7511-B746-A3C3-87AA2BAAFCEE}" presName="hierRoot3" presStyleCnt="0">
        <dgm:presLayoutVars>
          <dgm:hierBranch val="init"/>
        </dgm:presLayoutVars>
      </dgm:prSet>
      <dgm:spPr/>
    </dgm:pt>
    <dgm:pt modelId="{05EEB059-2004-B244-B4A6-91501F7E0245}" type="pres">
      <dgm:prSet presAssocID="{11A45825-7511-B746-A3C3-87AA2BAAFCEE}" presName="rootComposite3" presStyleCnt="0"/>
      <dgm:spPr/>
    </dgm:pt>
    <dgm:pt modelId="{B5034C22-BD43-9840-B48F-F66E8E64F434}" type="pres">
      <dgm:prSet presAssocID="{11A45825-7511-B746-A3C3-87AA2BAAFCEE}" presName="rootText3" presStyleLbl="asst1" presStyleIdx="1" presStyleCnt="2">
        <dgm:presLayoutVars>
          <dgm:chPref val="3"/>
        </dgm:presLayoutVars>
      </dgm:prSet>
      <dgm:spPr/>
    </dgm:pt>
    <dgm:pt modelId="{F02B4BF6-D891-BC40-947E-2A1D9260DCAA}" type="pres">
      <dgm:prSet presAssocID="{11A45825-7511-B746-A3C3-87AA2BAAFCEE}" presName="rootConnector3" presStyleLbl="asst1" presStyleIdx="1" presStyleCnt="2"/>
      <dgm:spPr/>
    </dgm:pt>
    <dgm:pt modelId="{BFF26A88-8E10-DB4B-8DF5-E8415B4E449C}" type="pres">
      <dgm:prSet presAssocID="{11A45825-7511-B746-A3C3-87AA2BAAFCEE}" presName="hierChild6" presStyleCnt="0"/>
      <dgm:spPr/>
    </dgm:pt>
    <dgm:pt modelId="{51A6DE30-35E3-5E45-AADB-A64208ABF9F8}" type="pres">
      <dgm:prSet presAssocID="{11A45825-7511-B746-A3C3-87AA2BAAFCEE}" presName="hierChild7" presStyleCnt="0"/>
      <dgm:spPr/>
    </dgm:pt>
  </dgm:ptLst>
  <dgm:cxnLst>
    <dgm:cxn modelId="{58BB1704-7E4B-4247-8D90-62A9BB90C602}" type="presOf" srcId="{3D79F0A6-CDD6-6743-890D-B6405AE33193}" destId="{E3CCF2E2-2B7C-8E4C-96DC-73B3F36B324E}" srcOrd="0" destOrd="0" presId="urn:microsoft.com/office/officeart/2005/8/layout/orgChart1"/>
    <dgm:cxn modelId="{B5159A07-1ABB-C34E-8661-490F67479ECB}" type="presOf" srcId="{11A45825-7511-B746-A3C3-87AA2BAAFCEE}" destId="{B5034C22-BD43-9840-B48F-F66E8E64F434}" srcOrd="0" destOrd="0" presId="urn:microsoft.com/office/officeart/2005/8/layout/orgChart1"/>
    <dgm:cxn modelId="{5FD11415-F72B-5B46-827F-5DAE0FF4C034}" type="presOf" srcId="{596B9026-376B-1F4F-905D-5B252E2C8539}" destId="{60284297-EC77-9F4D-877E-7E01309439EF}" srcOrd="1" destOrd="0" presId="urn:microsoft.com/office/officeart/2005/8/layout/orgChart1"/>
    <dgm:cxn modelId="{5E799A1C-73BC-4B44-A25D-01B7D625BA0B}" type="presOf" srcId="{136A3813-500C-6B4F-8BC9-78DA6E0DD95D}" destId="{0D5AA242-6D2A-D34B-A6E3-B4FE5540D106}" srcOrd="0" destOrd="0" presId="urn:microsoft.com/office/officeart/2005/8/layout/orgChart1"/>
    <dgm:cxn modelId="{9E3DD72A-F871-864C-BFF5-EAC6B5825339}" type="presOf" srcId="{9C42FBFF-3FE0-B249-9A9E-82369FBEE97F}" destId="{E8A4FFCF-65AB-E349-B4C3-00CE49E26779}" srcOrd="1" destOrd="0" presId="urn:microsoft.com/office/officeart/2005/8/layout/orgChart1"/>
    <dgm:cxn modelId="{944F4B33-79E5-484F-93DB-07644D634007}" type="presOf" srcId="{B3653574-062D-BC4A-8469-422197B7B3BB}" destId="{E21FF9EA-8C23-5847-9A93-8CB5722C9E2C}" srcOrd="0" destOrd="0" presId="urn:microsoft.com/office/officeart/2005/8/layout/orgChart1"/>
    <dgm:cxn modelId="{D5B66E38-E0F3-E54F-86E0-612D7AEC1674}" type="presOf" srcId="{A5A10722-12E8-0C4A-AAD6-0AA982CA475D}" destId="{F47991D2-331B-4F46-BAFE-1A4297AEBE40}" srcOrd="1" destOrd="0" presId="urn:microsoft.com/office/officeart/2005/8/layout/orgChart1"/>
    <dgm:cxn modelId="{A7175B3B-4A6D-604F-AF81-967798902DB6}" type="presOf" srcId="{A5A10722-12E8-0C4A-AAD6-0AA982CA475D}" destId="{6C3BAA4F-D6E6-2445-8A03-7BF6F2686153}" srcOrd="0" destOrd="0" presId="urn:microsoft.com/office/officeart/2005/8/layout/orgChart1"/>
    <dgm:cxn modelId="{77402053-03C3-DE49-9D02-50A3BE7D6D81}" srcId="{A5A10722-12E8-0C4A-AAD6-0AA982CA475D}" destId="{596B9026-376B-1F4F-905D-5B252E2C8539}" srcOrd="3" destOrd="0" parTransId="{353D071E-E045-E645-914B-22561C62DC4E}" sibTransId="{48F7FAC4-E0C7-384F-997A-1C95DE86798C}"/>
    <dgm:cxn modelId="{EC276E58-44B1-784E-8739-D67AAA8692E8}" srcId="{A5A10722-12E8-0C4A-AAD6-0AA982CA475D}" destId="{11A45825-7511-B746-A3C3-87AA2BAAFCEE}" srcOrd="1" destOrd="0" parTransId="{DE855027-305D-AB4F-85DE-DA76B2C78AF7}" sibTransId="{95E9B977-F2EA-994D-85F3-07A9AFFC2AA4}"/>
    <dgm:cxn modelId="{C47EF95D-A004-254C-9B02-2D45131D783B}" type="presOf" srcId="{60E90DA4-0832-3441-896D-4E57455E5C31}" destId="{11CF9E8A-50C1-7842-BD88-43579063F055}" srcOrd="0" destOrd="0" presId="urn:microsoft.com/office/officeart/2005/8/layout/orgChart1"/>
    <dgm:cxn modelId="{1090239A-CDDE-EE46-AAD8-7B0EA0740BC7}" srcId="{A5A10722-12E8-0C4A-AAD6-0AA982CA475D}" destId="{136A3813-500C-6B4F-8BC9-78DA6E0DD95D}" srcOrd="0" destOrd="0" parTransId="{60E90DA4-0832-3441-896D-4E57455E5C31}" sibTransId="{C1F9BC6C-FA1F-1043-ACD9-D6CC2FB5487B}"/>
    <dgm:cxn modelId="{2D5A6E9B-49A5-AF4D-A40A-CB9C46756714}" type="presOf" srcId="{353D071E-E045-E645-914B-22561C62DC4E}" destId="{57C80100-874A-7B48-BDB6-2E046BA95F5F}" srcOrd="0" destOrd="0" presId="urn:microsoft.com/office/officeart/2005/8/layout/orgChart1"/>
    <dgm:cxn modelId="{50D2C79F-8C58-1B4F-A1FD-9288047A3BE1}" type="presOf" srcId="{596B9026-376B-1F4F-905D-5B252E2C8539}" destId="{B40122A6-1F7D-7342-A418-3E9B03826B10}" srcOrd="0" destOrd="0" presId="urn:microsoft.com/office/officeart/2005/8/layout/orgChart1"/>
    <dgm:cxn modelId="{4E7F3DAF-1F88-A545-929A-41BE86ACF0DF}" type="presOf" srcId="{11A45825-7511-B746-A3C3-87AA2BAAFCEE}" destId="{F02B4BF6-D891-BC40-947E-2A1D9260DCAA}" srcOrd="1" destOrd="0" presId="urn:microsoft.com/office/officeart/2005/8/layout/orgChart1"/>
    <dgm:cxn modelId="{DC7B9FB2-CA85-1F42-8CD0-532B41030FFA}" type="presOf" srcId="{136A3813-500C-6B4F-8BC9-78DA6E0DD95D}" destId="{E81293CF-D9C4-9846-A7DD-3197AF9BD347}" srcOrd="1" destOrd="0" presId="urn:microsoft.com/office/officeart/2005/8/layout/orgChart1"/>
    <dgm:cxn modelId="{0A809FB9-A074-FD43-8D28-FE198858748F}" type="presOf" srcId="{9C42FBFF-3FE0-B249-9A9E-82369FBEE97F}" destId="{6A454404-E797-2C4A-8BDC-350FB9AA5224}" srcOrd="0" destOrd="0" presId="urn:microsoft.com/office/officeart/2005/8/layout/orgChart1"/>
    <dgm:cxn modelId="{E34CE5B9-098B-5F47-8645-75243610329D}" srcId="{85318D77-5252-354B-B591-760ACF02116C}" destId="{A5A10722-12E8-0C4A-AAD6-0AA982CA475D}" srcOrd="0" destOrd="0" parTransId="{157D820B-8F07-8E45-AD38-1115E91101E9}" sibTransId="{FA26CFA5-1F40-E04A-96AD-25FDAA3A2421}"/>
    <dgm:cxn modelId="{7A5D49C5-AD9B-FF49-BC75-D2D737BAFAF0}" type="presOf" srcId="{85318D77-5252-354B-B591-760ACF02116C}" destId="{7B2EC597-3F22-884D-A23C-CF1896A50B26}" srcOrd="0" destOrd="0" presId="urn:microsoft.com/office/officeart/2005/8/layout/orgChart1"/>
    <dgm:cxn modelId="{5310B1C8-D4FA-6C40-BA8D-223BD840272B}" type="presOf" srcId="{D2BEC915-DB8A-D241-8C76-A24457B12643}" destId="{019F941F-24DA-BF4B-86A1-803DCD91F2EB}" srcOrd="1" destOrd="0" presId="urn:microsoft.com/office/officeart/2005/8/layout/orgChart1"/>
    <dgm:cxn modelId="{22FD37CF-A5FB-4D47-80F0-05A3AB178215}" type="presOf" srcId="{D2BEC915-DB8A-D241-8C76-A24457B12643}" destId="{1BB12DB8-B19B-074E-887A-5C5969DA9FE8}" srcOrd="0" destOrd="0" presId="urn:microsoft.com/office/officeart/2005/8/layout/orgChart1"/>
    <dgm:cxn modelId="{8BFD0CED-8436-BE49-8153-0EB36A9C85C2}" srcId="{A5A10722-12E8-0C4A-AAD6-0AA982CA475D}" destId="{9C42FBFF-3FE0-B249-9A9E-82369FBEE97F}" srcOrd="4" destOrd="0" parTransId="{3D79F0A6-CDD6-6743-890D-B6405AE33193}" sibTransId="{A7FAB474-1D57-4441-86DE-A9B59AA9F326}"/>
    <dgm:cxn modelId="{C8E95AEE-2B63-7848-843F-C478221D412F}" srcId="{A5A10722-12E8-0C4A-AAD6-0AA982CA475D}" destId="{D2BEC915-DB8A-D241-8C76-A24457B12643}" srcOrd="2" destOrd="0" parTransId="{B3653574-062D-BC4A-8469-422197B7B3BB}" sibTransId="{67A70F52-9E79-A74E-A12F-1A7871BC16F1}"/>
    <dgm:cxn modelId="{5F38C0F0-31A4-1048-AE5E-ACEDEDE74963}" type="presOf" srcId="{DE855027-305D-AB4F-85DE-DA76B2C78AF7}" destId="{67A113E9-1066-6E47-98C4-F064C2C9558E}" srcOrd="0" destOrd="0" presId="urn:microsoft.com/office/officeart/2005/8/layout/orgChart1"/>
    <dgm:cxn modelId="{B1C24BD2-B846-AF42-8F67-FABF8695AA4A}" type="presParOf" srcId="{7B2EC597-3F22-884D-A23C-CF1896A50B26}" destId="{50282949-FA02-984C-9F31-336F65FEB96F}" srcOrd="0" destOrd="0" presId="urn:microsoft.com/office/officeart/2005/8/layout/orgChart1"/>
    <dgm:cxn modelId="{AA9E6577-EC7B-324D-9209-04F681F0BD8D}" type="presParOf" srcId="{50282949-FA02-984C-9F31-336F65FEB96F}" destId="{47698565-2745-4749-9A23-F83A504FD880}" srcOrd="0" destOrd="0" presId="urn:microsoft.com/office/officeart/2005/8/layout/orgChart1"/>
    <dgm:cxn modelId="{8ACD0761-3E75-604C-B1BB-A1CCA09CD180}" type="presParOf" srcId="{47698565-2745-4749-9A23-F83A504FD880}" destId="{6C3BAA4F-D6E6-2445-8A03-7BF6F2686153}" srcOrd="0" destOrd="0" presId="urn:microsoft.com/office/officeart/2005/8/layout/orgChart1"/>
    <dgm:cxn modelId="{5608070E-9CF6-FF41-90EB-B871AB145BDF}" type="presParOf" srcId="{47698565-2745-4749-9A23-F83A504FD880}" destId="{F47991D2-331B-4F46-BAFE-1A4297AEBE40}" srcOrd="1" destOrd="0" presId="urn:microsoft.com/office/officeart/2005/8/layout/orgChart1"/>
    <dgm:cxn modelId="{B01A2619-EF7E-934C-8151-7287578FB8B1}" type="presParOf" srcId="{50282949-FA02-984C-9F31-336F65FEB96F}" destId="{D6F38648-ACB4-374A-8AEF-33470885BF3E}" srcOrd="1" destOrd="0" presId="urn:microsoft.com/office/officeart/2005/8/layout/orgChart1"/>
    <dgm:cxn modelId="{B19B33D1-6281-8342-B9FF-9F4B9592443E}" type="presParOf" srcId="{D6F38648-ACB4-374A-8AEF-33470885BF3E}" destId="{E21FF9EA-8C23-5847-9A93-8CB5722C9E2C}" srcOrd="0" destOrd="0" presId="urn:microsoft.com/office/officeart/2005/8/layout/orgChart1"/>
    <dgm:cxn modelId="{816FDF20-6387-7045-A702-BAB55FDD84B2}" type="presParOf" srcId="{D6F38648-ACB4-374A-8AEF-33470885BF3E}" destId="{94F495E3-99EE-594A-8160-19C03D450367}" srcOrd="1" destOrd="0" presId="urn:microsoft.com/office/officeart/2005/8/layout/orgChart1"/>
    <dgm:cxn modelId="{F53C26FC-5C50-414B-9572-2A6D093D64C4}" type="presParOf" srcId="{94F495E3-99EE-594A-8160-19C03D450367}" destId="{2EC40E8C-67BB-D748-9369-A3A95F47A475}" srcOrd="0" destOrd="0" presId="urn:microsoft.com/office/officeart/2005/8/layout/orgChart1"/>
    <dgm:cxn modelId="{517A56DA-C0E8-3D46-B45E-CD76A6D39C5C}" type="presParOf" srcId="{2EC40E8C-67BB-D748-9369-A3A95F47A475}" destId="{1BB12DB8-B19B-074E-887A-5C5969DA9FE8}" srcOrd="0" destOrd="0" presId="urn:microsoft.com/office/officeart/2005/8/layout/orgChart1"/>
    <dgm:cxn modelId="{7F7D025E-BC12-474D-B171-EDA658E1E7EB}" type="presParOf" srcId="{2EC40E8C-67BB-D748-9369-A3A95F47A475}" destId="{019F941F-24DA-BF4B-86A1-803DCD91F2EB}" srcOrd="1" destOrd="0" presId="urn:microsoft.com/office/officeart/2005/8/layout/orgChart1"/>
    <dgm:cxn modelId="{CB63E00E-80CF-954F-B2CC-320C38728846}" type="presParOf" srcId="{94F495E3-99EE-594A-8160-19C03D450367}" destId="{4AB21D23-A077-6A46-94E2-8D58B4EFABD5}" srcOrd="1" destOrd="0" presId="urn:microsoft.com/office/officeart/2005/8/layout/orgChart1"/>
    <dgm:cxn modelId="{9C8E739A-B6DA-4443-98E7-C62AD5E65711}" type="presParOf" srcId="{94F495E3-99EE-594A-8160-19C03D450367}" destId="{EBAD3736-F9E6-5F48-9BE0-F2AB74123EF2}" srcOrd="2" destOrd="0" presId="urn:microsoft.com/office/officeart/2005/8/layout/orgChart1"/>
    <dgm:cxn modelId="{3A66EE51-B71A-5E4A-8FEB-CAD1DD41FA84}" type="presParOf" srcId="{D6F38648-ACB4-374A-8AEF-33470885BF3E}" destId="{57C80100-874A-7B48-BDB6-2E046BA95F5F}" srcOrd="2" destOrd="0" presId="urn:microsoft.com/office/officeart/2005/8/layout/orgChart1"/>
    <dgm:cxn modelId="{BF74A142-75B4-1042-B2EE-71135518AA63}" type="presParOf" srcId="{D6F38648-ACB4-374A-8AEF-33470885BF3E}" destId="{A2DFBE7A-F99D-F64D-9137-B2F5CE93C46F}" srcOrd="3" destOrd="0" presId="urn:microsoft.com/office/officeart/2005/8/layout/orgChart1"/>
    <dgm:cxn modelId="{A20D755E-EBDC-D24C-8E77-43578FE96041}" type="presParOf" srcId="{A2DFBE7A-F99D-F64D-9137-B2F5CE93C46F}" destId="{61B7C60C-2E69-D146-B134-A430A3FB6BCF}" srcOrd="0" destOrd="0" presId="urn:microsoft.com/office/officeart/2005/8/layout/orgChart1"/>
    <dgm:cxn modelId="{804A55D9-4CD0-6D43-A220-72E46A58C7C8}" type="presParOf" srcId="{61B7C60C-2E69-D146-B134-A430A3FB6BCF}" destId="{B40122A6-1F7D-7342-A418-3E9B03826B10}" srcOrd="0" destOrd="0" presId="urn:microsoft.com/office/officeart/2005/8/layout/orgChart1"/>
    <dgm:cxn modelId="{5E306234-336A-144D-B63C-A0364DEC0660}" type="presParOf" srcId="{61B7C60C-2E69-D146-B134-A430A3FB6BCF}" destId="{60284297-EC77-9F4D-877E-7E01309439EF}" srcOrd="1" destOrd="0" presId="urn:microsoft.com/office/officeart/2005/8/layout/orgChart1"/>
    <dgm:cxn modelId="{E7757D84-79F7-9F41-BDDF-17F916C4CBC4}" type="presParOf" srcId="{A2DFBE7A-F99D-F64D-9137-B2F5CE93C46F}" destId="{7648BBDB-FC54-BA47-95D3-B027A115B4D4}" srcOrd="1" destOrd="0" presId="urn:microsoft.com/office/officeart/2005/8/layout/orgChart1"/>
    <dgm:cxn modelId="{00EC7383-9B66-EC42-8775-D007A1762E6F}" type="presParOf" srcId="{A2DFBE7A-F99D-F64D-9137-B2F5CE93C46F}" destId="{3ACA609C-AA85-AE42-9185-90E6A4EA46DD}" srcOrd="2" destOrd="0" presId="urn:microsoft.com/office/officeart/2005/8/layout/orgChart1"/>
    <dgm:cxn modelId="{3BB859B4-EF89-284C-8956-4692843B9901}" type="presParOf" srcId="{D6F38648-ACB4-374A-8AEF-33470885BF3E}" destId="{E3CCF2E2-2B7C-8E4C-96DC-73B3F36B324E}" srcOrd="4" destOrd="0" presId="urn:microsoft.com/office/officeart/2005/8/layout/orgChart1"/>
    <dgm:cxn modelId="{AD2ABD21-5CE0-2D4C-B534-E53BFF24EE9F}" type="presParOf" srcId="{D6F38648-ACB4-374A-8AEF-33470885BF3E}" destId="{F55597D2-B6F1-784A-B87E-F284BC766637}" srcOrd="5" destOrd="0" presId="urn:microsoft.com/office/officeart/2005/8/layout/orgChart1"/>
    <dgm:cxn modelId="{AF684D71-DDD0-894E-B927-86FB8F7ACE43}" type="presParOf" srcId="{F55597D2-B6F1-784A-B87E-F284BC766637}" destId="{45A3D194-A34C-A24C-8CFA-05AC160D392B}" srcOrd="0" destOrd="0" presId="urn:microsoft.com/office/officeart/2005/8/layout/orgChart1"/>
    <dgm:cxn modelId="{E221556A-B746-4643-B2C1-928D692631DD}" type="presParOf" srcId="{45A3D194-A34C-A24C-8CFA-05AC160D392B}" destId="{6A454404-E797-2C4A-8BDC-350FB9AA5224}" srcOrd="0" destOrd="0" presId="urn:microsoft.com/office/officeart/2005/8/layout/orgChart1"/>
    <dgm:cxn modelId="{AC588D96-929E-7940-8F15-19B71A563DA6}" type="presParOf" srcId="{45A3D194-A34C-A24C-8CFA-05AC160D392B}" destId="{E8A4FFCF-65AB-E349-B4C3-00CE49E26779}" srcOrd="1" destOrd="0" presId="urn:microsoft.com/office/officeart/2005/8/layout/orgChart1"/>
    <dgm:cxn modelId="{5EFC82CD-5B35-5B48-B2BF-9096D76738BF}" type="presParOf" srcId="{F55597D2-B6F1-784A-B87E-F284BC766637}" destId="{A89A83B4-FEFA-404D-B192-9A08A4B30F4B}" srcOrd="1" destOrd="0" presId="urn:microsoft.com/office/officeart/2005/8/layout/orgChart1"/>
    <dgm:cxn modelId="{25573750-5D12-D046-A134-BF558C124F5E}" type="presParOf" srcId="{F55597D2-B6F1-784A-B87E-F284BC766637}" destId="{F7D9B518-4C8E-A54D-9D63-CB4AC3CB32BA}" srcOrd="2" destOrd="0" presId="urn:microsoft.com/office/officeart/2005/8/layout/orgChart1"/>
    <dgm:cxn modelId="{A0EB73C8-FA94-724A-9E76-4F8E135544E9}" type="presParOf" srcId="{50282949-FA02-984C-9F31-336F65FEB96F}" destId="{D2CBFD68-E067-644D-A408-381049783210}" srcOrd="2" destOrd="0" presId="urn:microsoft.com/office/officeart/2005/8/layout/orgChart1"/>
    <dgm:cxn modelId="{8E4B8B0C-6E05-124F-9239-A1D153AA7AEF}" type="presParOf" srcId="{D2CBFD68-E067-644D-A408-381049783210}" destId="{11CF9E8A-50C1-7842-BD88-43579063F055}" srcOrd="0" destOrd="0" presId="urn:microsoft.com/office/officeart/2005/8/layout/orgChart1"/>
    <dgm:cxn modelId="{E0DAA4E4-1F30-E746-A65E-A0BD5A93A9A7}" type="presParOf" srcId="{D2CBFD68-E067-644D-A408-381049783210}" destId="{4779195E-DDB0-6740-AEE3-57CCD333CF52}" srcOrd="1" destOrd="0" presId="urn:microsoft.com/office/officeart/2005/8/layout/orgChart1"/>
    <dgm:cxn modelId="{9D2B03DA-C1A7-454C-A6C3-6AC8B05F8C43}" type="presParOf" srcId="{4779195E-DDB0-6740-AEE3-57CCD333CF52}" destId="{DD6C3265-F3A5-8C44-BDB8-77B8622CF4C0}" srcOrd="0" destOrd="0" presId="urn:microsoft.com/office/officeart/2005/8/layout/orgChart1"/>
    <dgm:cxn modelId="{AF386435-55A3-6B45-BB22-01F8ED2E6D54}" type="presParOf" srcId="{DD6C3265-F3A5-8C44-BDB8-77B8622CF4C0}" destId="{0D5AA242-6D2A-D34B-A6E3-B4FE5540D106}" srcOrd="0" destOrd="0" presId="urn:microsoft.com/office/officeart/2005/8/layout/orgChart1"/>
    <dgm:cxn modelId="{0342BE0F-405C-1040-961D-0C33C91582D3}" type="presParOf" srcId="{DD6C3265-F3A5-8C44-BDB8-77B8622CF4C0}" destId="{E81293CF-D9C4-9846-A7DD-3197AF9BD347}" srcOrd="1" destOrd="0" presId="urn:microsoft.com/office/officeart/2005/8/layout/orgChart1"/>
    <dgm:cxn modelId="{1AC04043-E750-6941-9E9F-E98BE84CC0C5}" type="presParOf" srcId="{4779195E-DDB0-6740-AEE3-57CCD333CF52}" destId="{E7475C08-E8B1-324A-868D-B54F6E861AC9}" srcOrd="1" destOrd="0" presId="urn:microsoft.com/office/officeart/2005/8/layout/orgChart1"/>
    <dgm:cxn modelId="{5EA65B0B-6F0E-9047-92EE-FA08185CFB21}" type="presParOf" srcId="{4779195E-DDB0-6740-AEE3-57CCD333CF52}" destId="{41E23635-CF20-C34A-86E1-D7B28C777FD2}" srcOrd="2" destOrd="0" presId="urn:microsoft.com/office/officeart/2005/8/layout/orgChart1"/>
    <dgm:cxn modelId="{7D7DF415-4865-A647-A661-46A224E15125}" type="presParOf" srcId="{D2CBFD68-E067-644D-A408-381049783210}" destId="{67A113E9-1066-6E47-98C4-F064C2C9558E}" srcOrd="2" destOrd="0" presId="urn:microsoft.com/office/officeart/2005/8/layout/orgChart1"/>
    <dgm:cxn modelId="{E9B13C49-6AA1-0E43-9EAE-3887802564D7}" type="presParOf" srcId="{D2CBFD68-E067-644D-A408-381049783210}" destId="{F54F54F5-88B4-F740-AE43-EB0DBB3CAA55}" srcOrd="3" destOrd="0" presId="urn:microsoft.com/office/officeart/2005/8/layout/orgChart1"/>
    <dgm:cxn modelId="{17C7D31C-0307-B744-8968-D90B405C3FAC}" type="presParOf" srcId="{F54F54F5-88B4-F740-AE43-EB0DBB3CAA55}" destId="{05EEB059-2004-B244-B4A6-91501F7E0245}" srcOrd="0" destOrd="0" presId="urn:microsoft.com/office/officeart/2005/8/layout/orgChart1"/>
    <dgm:cxn modelId="{F03D8F37-40DF-0547-9D1F-CAF607DD7F01}" type="presParOf" srcId="{05EEB059-2004-B244-B4A6-91501F7E0245}" destId="{B5034C22-BD43-9840-B48F-F66E8E64F434}" srcOrd="0" destOrd="0" presId="urn:microsoft.com/office/officeart/2005/8/layout/orgChart1"/>
    <dgm:cxn modelId="{6944E04C-CF81-1346-A8E7-82DF712A2999}" type="presParOf" srcId="{05EEB059-2004-B244-B4A6-91501F7E0245}" destId="{F02B4BF6-D891-BC40-947E-2A1D9260DCAA}" srcOrd="1" destOrd="0" presId="urn:microsoft.com/office/officeart/2005/8/layout/orgChart1"/>
    <dgm:cxn modelId="{EFC2C4C1-BC99-EF4B-9501-50070D3337ED}" type="presParOf" srcId="{F54F54F5-88B4-F740-AE43-EB0DBB3CAA55}" destId="{BFF26A88-8E10-DB4B-8DF5-E8415B4E449C}" srcOrd="1" destOrd="0" presId="urn:microsoft.com/office/officeart/2005/8/layout/orgChart1"/>
    <dgm:cxn modelId="{F58CF083-5D37-0A4F-B5C8-B26243BE0D53}" type="presParOf" srcId="{F54F54F5-88B4-F740-AE43-EB0DBB3CAA55}" destId="{51A6DE30-35E3-5E45-AADB-A64208ABF9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113E9-1066-6E47-98C4-F064C2C9558E}">
      <dsp:nvSpPr>
        <dsp:cNvPr id="0" name=""/>
        <dsp:cNvSpPr/>
      </dsp:nvSpPr>
      <dsp:spPr>
        <a:xfrm>
          <a:off x="5591907" y="1328834"/>
          <a:ext cx="278451" cy="1219884"/>
        </a:xfrm>
        <a:custGeom>
          <a:avLst/>
          <a:gdLst/>
          <a:ahLst/>
          <a:cxnLst/>
          <a:rect l="0" t="0" r="0" b="0"/>
          <a:pathLst>
            <a:path>
              <a:moveTo>
                <a:pt x="0" y="0"/>
              </a:moveTo>
              <a:lnTo>
                <a:pt x="0" y="1219884"/>
              </a:lnTo>
              <a:lnTo>
                <a:pt x="278451" y="1219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CF9E8A-50C1-7842-BD88-43579063F055}">
      <dsp:nvSpPr>
        <dsp:cNvPr id="0" name=""/>
        <dsp:cNvSpPr/>
      </dsp:nvSpPr>
      <dsp:spPr>
        <a:xfrm>
          <a:off x="5313455" y="1328834"/>
          <a:ext cx="278451" cy="1219884"/>
        </a:xfrm>
        <a:custGeom>
          <a:avLst/>
          <a:gdLst/>
          <a:ahLst/>
          <a:cxnLst/>
          <a:rect l="0" t="0" r="0" b="0"/>
          <a:pathLst>
            <a:path>
              <a:moveTo>
                <a:pt x="278451" y="0"/>
              </a:moveTo>
              <a:lnTo>
                <a:pt x="278451" y="1219884"/>
              </a:lnTo>
              <a:lnTo>
                <a:pt x="0" y="1219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CCF2E2-2B7C-8E4C-96DC-73B3F36B324E}">
      <dsp:nvSpPr>
        <dsp:cNvPr id="0" name=""/>
        <dsp:cNvSpPr/>
      </dsp:nvSpPr>
      <dsp:spPr>
        <a:xfrm>
          <a:off x="5591907" y="1328834"/>
          <a:ext cx="3208827" cy="2439769"/>
        </a:xfrm>
        <a:custGeom>
          <a:avLst/>
          <a:gdLst/>
          <a:ahLst/>
          <a:cxnLst/>
          <a:rect l="0" t="0" r="0" b="0"/>
          <a:pathLst>
            <a:path>
              <a:moveTo>
                <a:pt x="0" y="0"/>
              </a:moveTo>
              <a:lnTo>
                <a:pt x="0" y="2161317"/>
              </a:lnTo>
              <a:lnTo>
                <a:pt x="3208827" y="2161317"/>
              </a:lnTo>
              <a:lnTo>
                <a:pt x="3208827" y="2439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C80100-874A-7B48-BDB6-2E046BA95F5F}">
      <dsp:nvSpPr>
        <dsp:cNvPr id="0" name=""/>
        <dsp:cNvSpPr/>
      </dsp:nvSpPr>
      <dsp:spPr>
        <a:xfrm>
          <a:off x="5546186" y="1328834"/>
          <a:ext cx="91440" cy="2439769"/>
        </a:xfrm>
        <a:custGeom>
          <a:avLst/>
          <a:gdLst/>
          <a:ahLst/>
          <a:cxnLst/>
          <a:rect l="0" t="0" r="0" b="0"/>
          <a:pathLst>
            <a:path>
              <a:moveTo>
                <a:pt x="45720" y="0"/>
              </a:moveTo>
              <a:lnTo>
                <a:pt x="45720" y="2439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FF9EA-8C23-5847-9A93-8CB5722C9E2C}">
      <dsp:nvSpPr>
        <dsp:cNvPr id="0" name=""/>
        <dsp:cNvSpPr/>
      </dsp:nvSpPr>
      <dsp:spPr>
        <a:xfrm>
          <a:off x="2383079" y="1328834"/>
          <a:ext cx="3208827" cy="2439769"/>
        </a:xfrm>
        <a:custGeom>
          <a:avLst/>
          <a:gdLst/>
          <a:ahLst/>
          <a:cxnLst/>
          <a:rect l="0" t="0" r="0" b="0"/>
          <a:pathLst>
            <a:path>
              <a:moveTo>
                <a:pt x="3208827" y="0"/>
              </a:moveTo>
              <a:lnTo>
                <a:pt x="3208827" y="2161317"/>
              </a:lnTo>
              <a:lnTo>
                <a:pt x="0" y="2161317"/>
              </a:lnTo>
              <a:lnTo>
                <a:pt x="0" y="2439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3BAA4F-D6E6-2445-8A03-7BF6F2686153}">
      <dsp:nvSpPr>
        <dsp:cNvPr id="0" name=""/>
        <dsp:cNvSpPr/>
      </dsp:nvSpPr>
      <dsp:spPr>
        <a:xfrm>
          <a:off x="4265945" y="2872"/>
          <a:ext cx="2651923" cy="13259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ahoma" panose="020B0604030504040204" pitchFamily="34" charset="0"/>
              <a:ea typeface="Tahoma" panose="020B0604030504040204" pitchFamily="34" charset="0"/>
              <a:cs typeface="Tahoma" panose="020B0604030504040204" pitchFamily="34" charset="0"/>
            </a:rPr>
            <a:t>Planning</a:t>
          </a:r>
        </a:p>
      </dsp:txBody>
      <dsp:txXfrm>
        <a:off x="4265945" y="2872"/>
        <a:ext cx="2651923" cy="1325961"/>
      </dsp:txXfrm>
    </dsp:sp>
    <dsp:sp modelId="{1BB12DB8-B19B-074E-887A-5C5969DA9FE8}">
      <dsp:nvSpPr>
        <dsp:cNvPr id="0" name=""/>
        <dsp:cNvSpPr/>
      </dsp:nvSpPr>
      <dsp:spPr>
        <a:xfrm>
          <a:off x="1057117" y="3768604"/>
          <a:ext cx="2651923" cy="13259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ahoma" panose="020B0604030504040204" pitchFamily="34" charset="0"/>
              <a:ea typeface="Tahoma" panose="020B0604030504040204" pitchFamily="34" charset="0"/>
              <a:cs typeface="Tahoma" panose="020B0604030504040204" pitchFamily="34" charset="0"/>
            </a:rPr>
            <a:t>Selecting &amp; Training Coaches</a:t>
          </a:r>
        </a:p>
      </dsp:txBody>
      <dsp:txXfrm>
        <a:off x="1057117" y="3768604"/>
        <a:ext cx="2651923" cy="1325961"/>
      </dsp:txXfrm>
    </dsp:sp>
    <dsp:sp modelId="{B40122A6-1F7D-7342-A418-3E9B03826B10}">
      <dsp:nvSpPr>
        <dsp:cNvPr id="0" name=""/>
        <dsp:cNvSpPr/>
      </dsp:nvSpPr>
      <dsp:spPr>
        <a:xfrm>
          <a:off x="4265945" y="3768604"/>
          <a:ext cx="2651923" cy="13259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ahoma" panose="020B0604030504040204" pitchFamily="34" charset="0"/>
              <a:ea typeface="Tahoma" panose="020B0604030504040204" pitchFamily="34" charset="0"/>
              <a:cs typeface="Tahoma" panose="020B0604030504040204" pitchFamily="34" charset="0"/>
            </a:rPr>
            <a:t>Warnings</a:t>
          </a:r>
        </a:p>
      </dsp:txBody>
      <dsp:txXfrm>
        <a:off x="4265945" y="3768604"/>
        <a:ext cx="2651923" cy="1325961"/>
      </dsp:txXfrm>
    </dsp:sp>
    <dsp:sp modelId="{6A454404-E797-2C4A-8BDC-350FB9AA5224}">
      <dsp:nvSpPr>
        <dsp:cNvPr id="0" name=""/>
        <dsp:cNvSpPr/>
      </dsp:nvSpPr>
      <dsp:spPr>
        <a:xfrm>
          <a:off x="7474772" y="3768604"/>
          <a:ext cx="2651923" cy="13259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ahoma" panose="020B0604030504040204" pitchFamily="34" charset="0"/>
              <a:ea typeface="Tahoma" panose="020B0604030504040204" pitchFamily="34" charset="0"/>
              <a:cs typeface="Tahoma" panose="020B0604030504040204" pitchFamily="34" charset="0"/>
            </a:rPr>
            <a:t>Safe Playing Environment</a:t>
          </a:r>
        </a:p>
      </dsp:txBody>
      <dsp:txXfrm>
        <a:off x="7474772" y="3768604"/>
        <a:ext cx="2651923" cy="1325961"/>
      </dsp:txXfrm>
    </dsp:sp>
    <dsp:sp modelId="{0D5AA242-6D2A-D34B-A6E3-B4FE5540D106}">
      <dsp:nvSpPr>
        <dsp:cNvPr id="0" name=""/>
        <dsp:cNvSpPr/>
      </dsp:nvSpPr>
      <dsp:spPr>
        <a:xfrm>
          <a:off x="2661531" y="1885738"/>
          <a:ext cx="2651923" cy="13259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ahoma" panose="020B0604030504040204" pitchFamily="34" charset="0"/>
              <a:ea typeface="Tahoma" panose="020B0604030504040204" pitchFamily="34" charset="0"/>
              <a:cs typeface="Tahoma" panose="020B0604030504040204" pitchFamily="34" charset="0"/>
            </a:rPr>
            <a:t>Supervision</a:t>
          </a:r>
        </a:p>
      </dsp:txBody>
      <dsp:txXfrm>
        <a:off x="2661531" y="1885738"/>
        <a:ext cx="2651923" cy="1325961"/>
      </dsp:txXfrm>
    </dsp:sp>
    <dsp:sp modelId="{B5034C22-BD43-9840-B48F-F66E8E64F434}">
      <dsp:nvSpPr>
        <dsp:cNvPr id="0" name=""/>
        <dsp:cNvSpPr/>
      </dsp:nvSpPr>
      <dsp:spPr>
        <a:xfrm>
          <a:off x="5870358" y="1885738"/>
          <a:ext cx="2651923" cy="1325961"/>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ahoma" panose="020B0604030504040204" pitchFamily="34" charset="0"/>
              <a:ea typeface="Tahoma" panose="020B0604030504040204" pitchFamily="34" charset="0"/>
              <a:cs typeface="Tahoma" panose="020B0604030504040204" pitchFamily="34" charset="0"/>
            </a:rPr>
            <a:t>All Other Legal Duties</a:t>
          </a:r>
        </a:p>
      </dsp:txBody>
      <dsp:txXfrm>
        <a:off x="5870358" y="1885738"/>
        <a:ext cx="2651923" cy="13259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E5F6D-CE56-2C49-A31B-27C014B59C0A}" type="datetimeFigureOut">
              <a:rPr lang="en-US" smtClean="0"/>
              <a:t>5/27/20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0AED7-38CA-0144-ADE8-7EEEA58B3D12}" type="slidenum">
              <a:rPr lang="en-US" smtClean="0"/>
              <a:t>‹#›</a:t>
            </a:fld>
            <a:endParaRPr lang="en-US"/>
          </a:p>
        </p:txBody>
      </p:sp>
    </p:spTree>
    <p:extLst>
      <p:ext uri="{BB962C8B-B14F-4D97-AF65-F5344CB8AC3E}">
        <p14:creationId xmlns:p14="http://schemas.microsoft.com/office/powerpoint/2010/main" val="394145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C665578-F903-452A-9241-D30AC28F7847}"/>
              </a:ext>
            </a:extLst>
          </p:cNvPr>
          <p:cNvSpPr>
            <a:spLocks noGrp="1" noRot="1" noChangeAspect="1" noChangeArrowheads="1" noTextEdit="1"/>
          </p:cNvSpPr>
          <p:nvPr>
            <p:ph type="sldImg"/>
          </p:nvPr>
        </p:nvSpPr>
        <p:spPr>
          <a:xfrm>
            <a:off x="-900113" y="912813"/>
            <a:ext cx="3892551" cy="2190750"/>
          </a:xfrm>
          <a:ln w="12700" cap="flat">
            <a:solidFill>
              <a:schemeClr val="tx1"/>
            </a:solidFill>
          </a:ln>
        </p:spPr>
      </p:sp>
      <p:sp>
        <p:nvSpPr>
          <p:cNvPr id="50179" name="Rectangle 3">
            <a:extLst>
              <a:ext uri="{FF2B5EF4-FFF2-40B4-BE49-F238E27FC236}">
                <a16:creationId xmlns:a16="http://schemas.microsoft.com/office/drawing/2014/main" id="{692A4128-1F2C-442D-A34A-B04B70785A8A}"/>
              </a:ext>
            </a:extLst>
          </p:cNvPr>
          <p:cNvSpPr>
            <a:spLocks noGrp="1" noChangeArrowheads="1"/>
          </p:cNvSpPr>
          <p:nvPr>
            <p:ph type="body" idx="1"/>
          </p:nvPr>
        </p:nvSpPr>
        <p:spPr>
          <a:xfrm>
            <a:off x="177800" y="4313238"/>
            <a:ext cx="2162175" cy="2814637"/>
          </a:xfrm>
          <a:noFill/>
        </p:spPr>
        <p:txBody>
          <a:bodyPr lIns="92075" tIns="47625" rIns="92075" bIns="47625"/>
          <a:lstStyle/>
          <a:p>
            <a:pPr eaLnBrk="1" hangingPunct="1"/>
            <a:endParaRPr lang="en-US" altLang="en-US"/>
          </a:p>
        </p:txBody>
      </p:sp>
    </p:spTree>
    <p:extLst>
      <p:ext uri="{BB962C8B-B14F-4D97-AF65-F5344CB8AC3E}">
        <p14:creationId xmlns:p14="http://schemas.microsoft.com/office/powerpoint/2010/main" val="234444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0AED7-38CA-0144-ADE8-7EEEA58B3D12}" type="slidenum">
              <a:rPr lang="en-US" smtClean="0"/>
              <a:t>4</a:t>
            </a:fld>
            <a:endParaRPr lang="en-US"/>
          </a:p>
        </p:txBody>
      </p:sp>
    </p:spTree>
    <p:extLst>
      <p:ext uri="{BB962C8B-B14F-4D97-AF65-F5344CB8AC3E}">
        <p14:creationId xmlns:p14="http://schemas.microsoft.com/office/powerpoint/2010/main" val="110057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734C6-B81F-2740-95A2-47E9567EB923}" type="slidenum">
              <a:rPr lang="en-US" smtClean="0"/>
              <a:t>15</a:t>
            </a:fld>
            <a:endParaRPr lang="en-US"/>
          </a:p>
        </p:txBody>
      </p:sp>
    </p:spTree>
    <p:extLst>
      <p:ext uri="{BB962C8B-B14F-4D97-AF65-F5344CB8AC3E}">
        <p14:creationId xmlns:p14="http://schemas.microsoft.com/office/powerpoint/2010/main" val="109053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734C6-B81F-2740-95A2-47E9567EB923}" type="slidenum">
              <a:rPr lang="en-US" smtClean="0"/>
              <a:t>17</a:t>
            </a:fld>
            <a:endParaRPr lang="en-US"/>
          </a:p>
        </p:txBody>
      </p:sp>
    </p:spTree>
    <p:extLst>
      <p:ext uri="{BB962C8B-B14F-4D97-AF65-F5344CB8AC3E}">
        <p14:creationId xmlns:p14="http://schemas.microsoft.com/office/powerpoint/2010/main" val="410015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0AED7-38CA-0144-ADE8-7EEEA58B3D12}" type="slidenum">
              <a:rPr lang="en-US" smtClean="0"/>
              <a:t>20</a:t>
            </a:fld>
            <a:endParaRPr lang="en-US"/>
          </a:p>
        </p:txBody>
      </p:sp>
    </p:spTree>
    <p:extLst>
      <p:ext uri="{BB962C8B-B14F-4D97-AF65-F5344CB8AC3E}">
        <p14:creationId xmlns:p14="http://schemas.microsoft.com/office/powerpoint/2010/main" val="269311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734C6-B81F-2740-95A2-47E9567EB923}" type="slidenum">
              <a:rPr lang="en-US" smtClean="0"/>
              <a:t>21</a:t>
            </a:fld>
            <a:endParaRPr lang="en-US"/>
          </a:p>
        </p:txBody>
      </p:sp>
    </p:spTree>
    <p:extLst>
      <p:ext uri="{BB962C8B-B14F-4D97-AF65-F5344CB8AC3E}">
        <p14:creationId xmlns:p14="http://schemas.microsoft.com/office/powerpoint/2010/main" val="214509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C665578-F903-452A-9241-D30AC28F7847}"/>
              </a:ext>
            </a:extLst>
          </p:cNvPr>
          <p:cNvSpPr>
            <a:spLocks noGrp="1" noRot="1" noChangeAspect="1" noChangeArrowheads="1" noTextEdit="1"/>
          </p:cNvSpPr>
          <p:nvPr>
            <p:ph type="sldImg"/>
          </p:nvPr>
        </p:nvSpPr>
        <p:spPr>
          <a:xfrm>
            <a:off x="-900113" y="912813"/>
            <a:ext cx="3892551" cy="2190750"/>
          </a:xfrm>
          <a:ln w="12700" cap="flat">
            <a:solidFill>
              <a:schemeClr val="tx1"/>
            </a:solidFill>
          </a:ln>
        </p:spPr>
      </p:sp>
      <p:sp>
        <p:nvSpPr>
          <p:cNvPr id="50179" name="Rectangle 3">
            <a:extLst>
              <a:ext uri="{FF2B5EF4-FFF2-40B4-BE49-F238E27FC236}">
                <a16:creationId xmlns:a16="http://schemas.microsoft.com/office/drawing/2014/main" id="{692A4128-1F2C-442D-A34A-B04B70785A8A}"/>
              </a:ext>
            </a:extLst>
          </p:cNvPr>
          <p:cNvSpPr>
            <a:spLocks noGrp="1" noChangeArrowheads="1"/>
          </p:cNvSpPr>
          <p:nvPr>
            <p:ph type="body" idx="1"/>
          </p:nvPr>
        </p:nvSpPr>
        <p:spPr>
          <a:xfrm>
            <a:off x="177800" y="4313238"/>
            <a:ext cx="2162175" cy="2814637"/>
          </a:xfrm>
          <a:noFill/>
        </p:spPr>
        <p:txBody>
          <a:bodyPr lIns="92075" tIns="47625" rIns="92075" bIns="47625"/>
          <a:lstStyle/>
          <a:p>
            <a:pPr eaLnBrk="1" hangingPunct="1"/>
            <a:endParaRPr lang="en-US" altLang="en-US"/>
          </a:p>
        </p:txBody>
      </p:sp>
    </p:spTree>
    <p:extLst>
      <p:ext uri="{BB962C8B-B14F-4D97-AF65-F5344CB8AC3E}">
        <p14:creationId xmlns:p14="http://schemas.microsoft.com/office/powerpoint/2010/main" val="186616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0AED7-38CA-0144-ADE8-7EEEA58B3D12}" type="slidenum">
              <a:rPr lang="en-US" smtClean="0"/>
              <a:t>27</a:t>
            </a:fld>
            <a:endParaRPr lang="en-US"/>
          </a:p>
        </p:txBody>
      </p:sp>
    </p:spTree>
    <p:extLst>
      <p:ext uri="{BB962C8B-B14F-4D97-AF65-F5344CB8AC3E}">
        <p14:creationId xmlns:p14="http://schemas.microsoft.com/office/powerpoint/2010/main" val="46018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0AED7-38CA-0144-ADE8-7EEEA58B3D12}" type="slidenum">
              <a:rPr lang="en-US" smtClean="0"/>
              <a:t>28</a:t>
            </a:fld>
            <a:endParaRPr lang="en-US"/>
          </a:p>
        </p:txBody>
      </p:sp>
    </p:spTree>
    <p:extLst>
      <p:ext uri="{BB962C8B-B14F-4D97-AF65-F5344CB8AC3E}">
        <p14:creationId xmlns:p14="http://schemas.microsoft.com/office/powerpoint/2010/main" val="237041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DB6B-7D93-1849-AED6-D353FF42B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42FED-F785-3F4C-ADD7-6DC13B950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F0831-54B7-224C-BD06-3312AE431B72}"/>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45CCFE73-56FA-8C4E-904F-839E6E0E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F578C-17E1-544F-A379-6785653B5ACF}"/>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321427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BACE-488B-5C4D-AC77-5EF3E57129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3E7E57-FF62-9445-966A-069D574B01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FA04E-4246-FE42-90AF-FB96EB070758}"/>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4F174D1B-1DF1-5541-956D-C6D20D4AD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81E7F-552B-C34C-B39F-3E6B52240045}"/>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6647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515BB-C980-B34E-8ADC-4C73179A46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EF61FF-C8F8-4F41-A3B0-3555DFE3EF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5DCA2-6137-6A42-ABF1-67445957F0A2}"/>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F9ABAB1D-CE2C-D24E-B106-CAE41E7C4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27D9-35FD-8844-AB73-C47616FA39DC}"/>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1969181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738CE-9651-234A-AC6B-D36045295C79}"/>
              </a:ext>
            </a:extLst>
          </p:cNvPr>
          <p:cNvSpPr/>
          <p:nvPr userDrawn="1"/>
        </p:nvSpPr>
        <p:spPr>
          <a:xfrm>
            <a:off x="-101600" y="304800"/>
            <a:ext cx="12496800" cy="3048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47D3DFAC-A8D7-BB45-B8E2-32A297096C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200" y="43350"/>
            <a:ext cx="979497" cy="762000"/>
          </a:xfrm>
          <a:prstGeom prst="rect">
            <a:avLst/>
          </a:prstGeom>
          <a:effectLst>
            <a:outerShdw blurRad="50800" dist="38100" algn="l" rotWithShape="0">
              <a:prstClr val="black">
                <a:alpha val="40000"/>
              </a:prstClr>
            </a:outerShdw>
          </a:effectLst>
        </p:spPr>
      </p:pic>
      <p:sp>
        <p:nvSpPr>
          <p:cNvPr id="10" name="Title 4">
            <a:extLst>
              <a:ext uri="{FF2B5EF4-FFF2-40B4-BE49-F238E27FC236}">
                <a16:creationId xmlns:a16="http://schemas.microsoft.com/office/drawing/2014/main" id="{82B6E65C-6CF6-154A-B629-FDF27B1D7E9A}"/>
              </a:ext>
            </a:extLst>
          </p:cNvPr>
          <p:cNvSpPr>
            <a:spLocks noGrp="1"/>
          </p:cNvSpPr>
          <p:nvPr>
            <p:ph type="title"/>
          </p:nvPr>
        </p:nvSpPr>
        <p:spPr>
          <a:xfrm>
            <a:off x="609600" y="868680"/>
            <a:ext cx="10972800" cy="731838"/>
          </a:xfrm>
        </p:spPr>
        <p:txBody>
          <a:bodyPr>
            <a:noAutofit/>
          </a:bodyPr>
          <a:lstStyle>
            <a:lvl1pPr algn="ctr">
              <a:defRPr/>
            </a:lvl1pPr>
          </a:lstStyle>
          <a:p>
            <a:endParaRPr lang="en-US" sz="3600" dirty="0"/>
          </a:p>
        </p:txBody>
      </p:sp>
      <p:sp>
        <p:nvSpPr>
          <p:cNvPr id="13" name="Content Placeholder 9">
            <a:extLst>
              <a:ext uri="{FF2B5EF4-FFF2-40B4-BE49-F238E27FC236}">
                <a16:creationId xmlns:a16="http://schemas.microsoft.com/office/drawing/2014/main" id="{392F1E34-622C-0848-82B7-DC0EAFF28BA8}"/>
              </a:ext>
            </a:extLst>
          </p:cNvPr>
          <p:cNvSpPr>
            <a:spLocks noGrp="1"/>
          </p:cNvSpPr>
          <p:nvPr>
            <p:ph idx="1"/>
          </p:nvPr>
        </p:nvSpPr>
        <p:spPr>
          <a:xfrm>
            <a:off x="609600" y="1805925"/>
            <a:ext cx="10972800" cy="4114512"/>
          </a:xfrm>
        </p:spPr>
        <p:txBody>
          <a:bodyPr>
            <a:noAutofit/>
          </a:bodyPr>
          <a:lstStyle>
            <a:lvl1pPr marL="0" indent="0">
              <a:buNone/>
              <a:defRPr/>
            </a:lvl1pPr>
          </a:lstStyle>
          <a:p>
            <a:pPr marL="0" indent="0">
              <a:buNone/>
            </a:pPr>
            <a:endParaRPr lang="en-US" dirty="0"/>
          </a:p>
        </p:txBody>
      </p:sp>
    </p:spTree>
    <p:extLst>
      <p:ext uri="{BB962C8B-B14F-4D97-AF65-F5344CB8AC3E}">
        <p14:creationId xmlns:p14="http://schemas.microsoft.com/office/powerpoint/2010/main" val="593482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mplate Option 1 (2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54864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6324600" y="1371600"/>
            <a:ext cx="54864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F855739E-F80D-4CF9-B82D-C0EC40BC6603}"/>
              </a:ext>
            </a:extLst>
          </p:cNvPr>
          <p:cNvSpPr>
            <a:spLocks noGrp="1"/>
          </p:cNvSpPr>
          <p:nvPr>
            <p:ph type="body" sz="quarter" idx="15" hasCustomPrompt="1"/>
          </p:nvPr>
        </p:nvSpPr>
        <p:spPr>
          <a:xfrm>
            <a:off x="381000" y="5867400"/>
            <a:ext cx="114300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6" name="Content Placeholder 2">
            <a:extLst>
              <a:ext uri="{FF2B5EF4-FFF2-40B4-BE49-F238E27FC236}">
                <a16:creationId xmlns:a16="http://schemas.microsoft.com/office/drawing/2014/main" id="{5FF6547A-5877-4879-8798-3D345BE956A7}"/>
              </a:ext>
            </a:extLst>
          </p:cNvPr>
          <p:cNvSpPr>
            <a:spLocks noGrp="1"/>
          </p:cNvSpPr>
          <p:nvPr>
            <p:ph sz="quarter" idx="17" hasCustomPrompt="1"/>
          </p:nvPr>
        </p:nvSpPr>
        <p:spPr>
          <a:xfrm>
            <a:off x="381000" y="1947671"/>
            <a:ext cx="54864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F97075B-1FD3-48C7-9562-5E7BD9778E89}"/>
              </a:ext>
            </a:extLst>
          </p:cNvPr>
          <p:cNvSpPr>
            <a:spLocks noGrp="1"/>
          </p:cNvSpPr>
          <p:nvPr>
            <p:ph sz="quarter" idx="18" hasCustomPrompt="1"/>
          </p:nvPr>
        </p:nvSpPr>
        <p:spPr>
          <a:xfrm>
            <a:off x="6324600" y="1947671"/>
            <a:ext cx="54864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A42FD39-BC91-4080-B74A-7E2447A9FC71}"/>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34513958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mplate Option 1 (2 Column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381000" y="1371600"/>
            <a:ext cx="5486400" cy="42672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6324600" y="1371600"/>
            <a:ext cx="5486400" cy="4267200"/>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759A78DB-BB97-4B8D-81B2-33A7A204C0BF}"/>
              </a:ext>
            </a:extLst>
          </p:cNvPr>
          <p:cNvSpPr>
            <a:spLocks noGrp="1"/>
          </p:cNvSpPr>
          <p:nvPr>
            <p:ph type="body" sz="quarter" idx="12" hasCustomPrompt="1"/>
          </p:nvPr>
        </p:nvSpPr>
        <p:spPr>
          <a:xfrm>
            <a:off x="381000" y="5867400"/>
            <a:ext cx="114300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1D063BB5-3010-439F-AAE5-2FFB538B078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97741761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hasCustomPrompt="1"/>
          </p:nvPr>
        </p:nvSpPr>
        <p:spPr>
          <a:xfrm>
            <a:off x="381001" y="2439423"/>
            <a:ext cx="3318927"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hasCustomPrompt="1"/>
          </p:nvPr>
        </p:nvSpPr>
        <p:spPr>
          <a:xfrm>
            <a:off x="4437444" y="2439423"/>
            <a:ext cx="3317112"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hasCustomPrompt="1"/>
          </p:nvPr>
        </p:nvSpPr>
        <p:spPr>
          <a:xfrm>
            <a:off x="8492072" y="2439423"/>
            <a:ext cx="3318928"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381000" y="5867400"/>
            <a:ext cx="114300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Isosceles Triangle 7">
            <a:extLst>
              <a:ext uri="{FF2B5EF4-FFF2-40B4-BE49-F238E27FC236}">
                <a16:creationId xmlns:a16="http://schemas.microsoft.com/office/drawing/2014/main" id="{BEE6AAD4-F38C-46D2-B614-5B80861EB30B}"/>
              </a:ext>
            </a:extLst>
          </p:cNvPr>
          <p:cNvSpPr/>
          <p:nvPr/>
        </p:nvSpPr>
        <p:spPr>
          <a:xfrm rot="5400000">
            <a:off x="3915542" y="3265372"/>
            <a:ext cx="344991" cy="39653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0" name="Isosceles Triangle 9">
            <a:extLst>
              <a:ext uri="{FF2B5EF4-FFF2-40B4-BE49-F238E27FC236}">
                <a16:creationId xmlns:a16="http://schemas.microsoft.com/office/drawing/2014/main" id="{DEB6A5BE-BF79-4350-A669-12682BC51D7E}"/>
              </a:ext>
            </a:extLst>
          </p:cNvPr>
          <p:cNvSpPr/>
          <p:nvPr/>
        </p:nvSpPr>
        <p:spPr>
          <a:xfrm rot="5400000">
            <a:off x="7970171" y="3265372"/>
            <a:ext cx="344991" cy="39653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4CB2DEFD-9619-4039-A63E-6A19C1BE36E7}"/>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1373750"/>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76">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443B-6716-294B-A09F-B1C0DD0BA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1F838-A628-9E43-A475-FCCB10A291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608C8-691C-B44C-A69A-64B933DBEEFF}"/>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316235B1-1717-BC4C-B582-D575F1262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491C2-FBEB-B440-9726-12D4EA40540D}"/>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26126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AF29-FA6C-A241-8901-41A57F282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F2B84-4DEC-7741-A2EC-F260A09ED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62B67D-62F4-2A4B-A606-961DA3B03015}"/>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0BD6C009-4224-1341-B0FC-AB9059A54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CA0D8-07E3-1B4E-B648-51C579769B02}"/>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411700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BD1C-2C11-1846-B9D9-C94C36C33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E2935-9DAE-CA43-B7BC-CD5A83006A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76EE-FB55-ED46-ABF2-2A1DC4DD4A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E5E8FB-A71C-8F4C-82A4-EC09F6F8E7FF}"/>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6" name="Footer Placeholder 5">
            <a:extLst>
              <a:ext uri="{FF2B5EF4-FFF2-40B4-BE49-F238E27FC236}">
                <a16:creationId xmlns:a16="http://schemas.microsoft.com/office/drawing/2014/main" id="{6F163122-8B9F-294F-A7CA-D351D2F94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8B1C4-5006-E84A-83D6-08CF75643C2F}"/>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123367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6CA9-A54D-5F46-8793-E13CF32886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98BFF-AD70-F64F-A5F1-1A0B0E96B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E3BBBE-0249-A948-BAEB-97BD82F26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ED194-5782-EA43-A457-ECB564256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E4AAC-E945-4643-BDE6-64E5F0C29A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638D76-119A-0541-AA1D-35FF63269123}"/>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8" name="Footer Placeholder 7">
            <a:extLst>
              <a:ext uri="{FF2B5EF4-FFF2-40B4-BE49-F238E27FC236}">
                <a16:creationId xmlns:a16="http://schemas.microsoft.com/office/drawing/2014/main" id="{F0A159F2-C0B6-974C-8E84-2EC438777D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5F4350-9090-ED4C-8187-4412027019F4}"/>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221199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3D2C-B5B3-BF47-B1E3-D52920201E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E0FF8-B8C1-9844-8E8B-3CB39D8D8EE5}"/>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4" name="Footer Placeholder 3">
            <a:extLst>
              <a:ext uri="{FF2B5EF4-FFF2-40B4-BE49-F238E27FC236}">
                <a16:creationId xmlns:a16="http://schemas.microsoft.com/office/drawing/2014/main" id="{313CAC26-F8B6-744F-B4C5-A72E5C17B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42899B-C1FE-5943-8B32-BFFFB17C732E}"/>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229537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41DAB-BDFC-3E49-A6D8-5688799BB604}"/>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3" name="Footer Placeholder 2">
            <a:extLst>
              <a:ext uri="{FF2B5EF4-FFF2-40B4-BE49-F238E27FC236}">
                <a16:creationId xmlns:a16="http://schemas.microsoft.com/office/drawing/2014/main" id="{E5D2DE70-65CB-AE42-82F7-581EEA4376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A01595-72DD-5D40-83EB-6C31830ACF1A}"/>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11544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871F-ABEB-6B40-BF7A-B8C330766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C68DE-49FB-C540-84EE-86045607A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4937DA-1321-A24B-85A0-903AA5FBF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8AEC4-EA36-6B4B-A1B3-F1E4EA2B686F}"/>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6" name="Footer Placeholder 5">
            <a:extLst>
              <a:ext uri="{FF2B5EF4-FFF2-40B4-BE49-F238E27FC236}">
                <a16:creationId xmlns:a16="http://schemas.microsoft.com/office/drawing/2014/main" id="{D5D5B069-79D8-6543-AAC9-B66B981AB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1688D-9046-BD46-AD92-77B5A157E49F}"/>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247715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84E5-96E2-304B-BEDF-EB05937D6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38F9F2-B4D4-3346-8496-2D6787964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A5137-B9FF-5B4B-9F76-C2F233C07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4A61B-77F4-3045-B08E-AAA13FB42D15}"/>
              </a:ext>
            </a:extLst>
          </p:cNvPr>
          <p:cNvSpPr>
            <a:spLocks noGrp="1"/>
          </p:cNvSpPr>
          <p:nvPr>
            <p:ph type="dt" sz="half" idx="10"/>
          </p:nvPr>
        </p:nvSpPr>
        <p:spPr/>
        <p:txBody>
          <a:bodyPr/>
          <a:lstStyle/>
          <a:p>
            <a:fld id="{FF4BB51A-90C6-6C4A-B80C-80E91951EFF1}" type="datetimeFigureOut">
              <a:rPr lang="en-US" smtClean="0"/>
              <a:t>5/27/20</a:t>
            </a:fld>
            <a:endParaRPr lang="en-US"/>
          </a:p>
        </p:txBody>
      </p:sp>
      <p:sp>
        <p:nvSpPr>
          <p:cNvPr id="6" name="Footer Placeholder 5">
            <a:extLst>
              <a:ext uri="{FF2B5EF4-FFF2-40B4-BE49-F238E27FC236}">
                <a16:creationId xmlns:a16="http://schemas.microsoft.com/office/drawing/2014/main" id="{3CAB6B15-F739-E744-AE74-974586E85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BFF4F-F59F-2241-B794-C1CB2F96F0C1}"/>
              </a:ext>
            </a:extLst>
          </p:cNvPr>
          <p:cNvSpPr>
            <a:spLocks noGrp="1"/>
          </p:cNvSpPr>
          <p:nvPr>
            <p:ph type="sldNum" sz="quarter" idx="12"/>
          </p:nvPr>
        </p:nvSpPr>
        <p:spPr/>
        <p:txBody>
          <a:bodyPr/>
          <a:lstStyle/>
          <a:p>
            <a:fld id="{45EE436D-1964-EC4D-B4B6-B4F09D5A06EE}" type="slidenum">
              <a:rPr lang="en-US" smtClean="0"/>
              <a:t>‹#›</a:t>
            </a:fld>
            <a:endParaRPr lang="en-US"/>
          </a:p>
        </p:txBody>
      </p:sp>
    </p:spTree>
    <p:extLst>
      <p:ext uri="{BB962C8B-B14F-4D97-AF65-F5344CB8AC3E}">
        <p14:creationId xmlns:p14="http://schemas.microsoft.com/office/powerpoint/2010/main" val="87632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3BAB70-FC83-AF4F-91CE-0C4F3616F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14E468-C538-014B-851E-95676AE0D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50E3B-70A3-E14C-B416-51CACBCE6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BB51A-90C6-6C4A-B80C-80E91951EFF1}" type="datetimeFigureOut">
              <a:rPr lang="en-US" smtClean="0"/>
              <a:t>5/27/20</a:t>
            </a:fld>
            <a:endParaRPr lang="en-US"/>
          </a:p>
        </p:txBody>
      </p:sp>
      <p:sp>
        <p:nvSpPr>
          <p:cNvPr id="5" name="Footer Placeholder 4">
            <a:extLst>
              <a:ext uri="{FF2B5EF4-FFF2-40B4-BE49-F238E27FC236}">
                <a16:creationId xmlns:a16="http://schemas.microsoft.com/office/drawing/2014/main" id="{30B1BBAC-1F7E-EC48-9CCE-9195041B4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A6669-08A1-C149-B431-FEC4EEBA9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E436D-1964-EC4D-B4B6-B4F09D5A06EE}" type="slidenum">
              <a:rPr lang="en-US" smtClean="0"/>
              <a:t>‹#›</a:t>
            </a:fld>
            <a:endParaRPr lang="en-US"/>
          </a:p>
        </p:txBody>
      </p:sp>
    </p:spTree>
    <p:extLst>
      <p:ext uri="{BB962C8B-B14F-4D97-AF65-F5344CB8AC3E}">
        <p14:creationId xmlns:p14="http://schemas.microsoft.com/office/powerpoint/2010/main" val="2920995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greatresourcesforcoaches.com/" TargetMode="External"/><Relationship Id="rId3" Type="http://schemas.openxmlformats.org/officeDocument/2006/relationships/hyperlink" Target="http://www.nfhslearn.org/" TargetMode="External"/><Relationship Id="rId7" Type="http://schemas.openxmlformats.org/officeDocument/2006/relationships/hyperlink" Target="http://www.hazing.hanknuwer.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alfred.edu/hs.hazing" TargetMode="External"/><Relationship Id="rId5" Type="http://schemas.openxmlformats.org/officeDocument/2006/relationships/hyperlink" Target="http://www.hazingprevention.org/" TargetMode="External"/><Relationship Id="rId10" Type="http://schemas.openxmlformats.org/officeDocument/2006/relationships/hyperlink" Target="http://www.uscenterforsafesport.org/" TargetMode="External"/><Relationship Id="rId4" Type="http://schemas.openxmlformats.org/officeDocument/2006/relationships/hyperlink" Target="http://www.stophazing.org/" TargetMode="External"/><Relationship Id="rId9" Type="http://schemas.openxmlformats.org/officeDocument/2006/relationships/hyperlink" Target="http://www.proactivecoaching.info/"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titleix.com/" TargetMode="External"/><Relationship Id="rId7" Type="http://schemas.openxmlformats.org/officeDocument/2006/relationships/hyperlink" Target="https://titleix.today/" TargetMode="External"/><Relationship Id="rId2" Type="http://schemas.openxmlformats.org/officeDocument/2006/relationships/hyperlink" Target="http://www.atixa.org" TargetMode="External"/><Relationship Id="rId1" Type="http://schemas.openxmlformats.org/officeDocument/2006/relationships/slideLayout" Target="../slideLayouts/slideLayout2.xml"/><Relationship Id="rId6" Type="http://schemas.openxmlformats.org/officeDocument/2006/relationships/hyperlink" Target="http://www.stopsexualassaultinschools.org/" TargetMode="External"/><Relationship Id="rId5" Type="http://schemas.openxmlformats.org/officeDocument/2006/relationships/hyperlink" Target="http://www.nwlc.org" TargetMode="External"/><Relationship Id="rId4" Type="http://schemas.openxmlformats.org/officeDocument/2006/relationships/hyperlink" Target="http://www.EduRisksolutions.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www.nfhslearn.org/" TargetMode="External"/><Relationship Id="rId2" Type="http://schemas.openxmlformats.org/officeDocument/2006/relationships/hyperlink" Target="http://www.nfhs.org/" TargetMode="External"/><Relationship Id="rId1" Type="http://schemas.openxmlformats.org/officeDocument/2006/relationships/slideLayout" Target="../slideLayouts/slideLayout12.xml"/><Relationship Id="rId5" Type="http://schemas.openxmlformats.org/officeDocument/2006/relationships/hyperlink" Target="http://www.uscenterforsafesport.org/" TargetMode="External"/><Relationship Id="rId4" Type="http://schemas.openxmlformats.org/officeDocument/2006/relationships/hyperlink" Target="http://www.commonsensemedia.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mailto:Daniel.armstrong@nwsc.k12.in.us" TargetMode="External"/><Relationship Id="rId2" Type="http://schemas.openxmlformats.org/officeDocument/2006/relationships/hyperlink" Target="mailto:pegpennepacker@gmail.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asketball court&#10;&#10;Description automatically generated">
            <a:extLst>
              <a:ext uri="{FF2B5EF4-FFF2-40B4-BE49-F238E27FC236}">
                <a16:creationId xmlns:a16="http://schemas.microsoft.com/office/drawing/2014/main" id="{1F4886C8-8056-4B0F-B312-F65C43C8E651}"/>
              </a:ext>
            </a:extLst>
          </p:cNvPr>
          <p:cNvPicPr>
            <a:picLocks noChangeAspect="1"/>
          </p:cNvPicPr>
          <p:nvPr/>
        </p:nvPicPr>
        <p:blipFill rotWithShape="1">
          <a:blip r:embed="rId2"/>
          <a:srcRect l="22146" r="32718" b="-1"/>
          <a:stretch/>
        </p:blipFill>
        <p:spPr>
          <a:xfrm>
            <a:off x="20" y="11885"/>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540DC-D8B0-B845-956B-0571789F34A7}"/>
              </a:ext>
            </a:extLst>
          </p:cNvPr>
          <p:cNvSpPr>
            <a:spLocks noGrp="1"/>
          </p:cNvSpPr>
          <p:nvPr>
            <p:ph type="ctrTitle"/>
          </p:nvPr>
        </p:nvSpPr>
        <p:spPr>
          <a:xfrm>
            <a:off x="4797631" y="640082"/>
            <a:ext cx="7018317" cy="3351602"/>
          </a:xfrm>
        </p:spPr>
        <p:txBody>
          <a:bodyPr>
            <a:normAutofit/>
          </a:bodyPr>
          <a:lstStyle/>
          <a:p>
            <a:r>
              <a:rPr lang="en-US" sz="5400" b="1" i="1" u="sng" dirty="0">
                <a:solidFill>
                  <a:srgbClr val="FFC000"/>
                </a:solidFill>
                <a:latin typeface="+mn-lt"/>
              </a:rPr>
              <a:t>Legal Issues in Interscholastic Athletics</a:t>
            </a:r>
            <a:br>
              <a:rPr lang="en-US" sz="4800" b="1" i="1" u="sng" dirty="0">
                <a:solidFill>
                  <a:schemeClr val="bg1"/>
                </a:solidFill>
                <a:latin typeface="+mn-lt"/>
              </a:rPr>
            </a:br>
            <a:br>
              <a:rPr lang="en-US" sz="3800" b="1" i="1" u="sng" dirty="0">
                <a:solidFill>
                  <a:schemeClr val="bg1"/>
                </a:solidFill>
                <a:latin typeface="+mn-lt"/>
              </a:rPr>
            </a:br>
            <a:r>
              <a:rPr lang="en-US" sz="2000" i="1" dirty="0">
                <a:solidFill>
                  <a:schemeClr val="bg1"/>
                </a:solidFill>
                <a:latin typeface="+mn-lt"/>
              </a:rPr>
              <a:t>Missouri Interscholastic Athletic Administrators Association</a:t>
            </a:r>
            <a:br>
              <a:rPr lang="en-US" sz="2000" i="1" dirty="0">
                <a:solidFill>
                  <a:schemeClr val="bg1"/>
                </a:solidFill>
                <a:latin typeface="+mn-lt"/>
              </a:rPr>
            </a:br>
            <a:r>
              <a:rPr lang="en-US" sz="2000" i="1" dirty="0">
                <a:solidFill>
                  <a:schemeClr val="bg1"/>
                </a:solidFill>
                <a:latin typeface="+mn-lt"/>
              </a:rPr>
              <a:t>May 28, 2020</a:t>
            </a:r>
            <a:br>
              <a:rPr lang="en-US" sz="3800" dirty="0">
                <a:solidFill>
                  <a:schemeClr val="bg1"/>
                </a:solidFill>
              </a:rPr>
            </a:br>
            <a:endParaRPr lang="en-US" sz="3800" dirty="0">
              <a:solidFill>
                <a:schemeClr val="bg1"/>
              </a:solidFill>
            </a:endParaRPr>
          </a:p>
        </p:txBody>
      </p:sp>
      <p:sp>
        <p:nvSpPr>
          <p:cNvPr id="3" name="Subtitle 2">
            <a:extLst>
              <a:ext uri="{FF2B5EF4-FFF2-40B4-BE49-F238E27FC236}">
                <a16:creationId xmlns:a16="http://schemas.microsoft.com/office/drawing/2014/main" id="{04793EA1-42CC-D84C-969B-C7A2DC4307B3}"/>
              </a:ext>
            </a:extLst>
          </p:cNvPr>
          <p:cNvSpPr>
            <a:spLocks noGrp="1"/>
          </p:cNvSpPr>
          <p:nvPr>
            <p:ph type="subTitle" idx="1"/>
          </p:nvPr>
        </p:nvSpPr>
        <p:spPr>
          <a:xfrm>
            <a:off x="4797630" y="3669475"/>
            <a:ext cx="7178701" cy="2766951"/>
          </a:xfrm>
        </p:spPr>
        <p:txBody>
          <a:bodyPr>
            <a:normAutofit/>
          </a:bodyPr>
          <a:lstStyle/>
          <a:p>
            <a:pPr algn="l"/>
            <a:endParaRPr lang="en-US" sz="2200" dirty="0">
              <a:solidFill>
                <a:schemeClr val="bg1"/>
              </a:solidFill>
            </a:endParaRPr>
          </a:p>
          <a:p>
            <a:r>
              <a:rPr lang="en-US" sz="2200" dirty="0">
                <a:solidFill>
                  <a:schemeClr val="accent2"/>
                </a:solidFill>
              </a:rPr>
              <a:t>Presenters:</a:t>
            </a:r>
          </a:p>
          <a:p>
            <a:r>
              <a:rPr lang="en-US" sz="2200" dirty="0">
                <a:solidFill>
                  <a:schemeClr val="accent2"/>
                </a:solidFill>
              </a:rPr>
              <a:t>Peg </a:t>
            </a:r>
            <a:r>
              <a:rPr lang="en-US" sz="2200" dirty="0" err="1">
                <a:solidFill>
                  <a:schemeClr val="accent2"/>
                </a:solidFill>
              </a:rPr>
              <a:t>Pennepacker</a:t>
            </a:r>
            <a:r>
              <a:rPr lang="en-US" sz="2200" dirty="0">
                <a:solidFill>
                  <a:schemeClr val="accent2"/>
                </a:solidFill>
              </a:rPr>
              <a:t>, CAA,  NIAAA National Faculty</a:t>
            </a:r>
          </a:p>
          <a:p>
            <a:endParaRPr lang="en-US" sz="2200" dirty="0">
              <a:solidFill>
                <a:schemeClr val="accent2"/>
              </a:solidFill>
            </a:endParaRPr>
          </a:p>
          <a:p>
            <a:r>
              <a:rPr lang="en-US" sz="2200" dirty="0">
                <a:solidFill>
                  <a:schemeClr val="accent2"/>
                </a:solidFill>
              </a:rPr>
              <a:t>Dan Armstrong, CAA, Athletic Director, Northwestern HS/MS, NIAAA National Faculty</a:t>
            </a:r>
          </a:p>
        </p:txBody>
      </p:sp>
    </p:spTree>
    <p:extLst>
      <p:ext uri="{BB962C8B-B14F-4D97-AF65-F5344CB8AC3E}">
        <p14:creationId xmlns:p14="http://schemas.microsoft.com/office/powerpoint/2010/main" val="268482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azing.jpg">
            <a:extLst>
              <a:ext uri="{FF2B5EF4-FFF2-40B4-BE49-F238E27FC236}">
                <a16:creationId xmlns:a16="http://schemas.microsoft.com/office/drawing/2014/main" id="{A1799A84-D1E2-3D41-8FFD-E73CF3E80DE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5835" r="-2" b="21361"/>
          <a:stretch/>
        </p:blipFill>
        <p:spPr bwMode="auto">
          <a:xfrm>
            <a:off x="6413630" y="155449"/>
            <a:ext cx="5602157" cy="3608546"/>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5d7760a7f7d24ddf614ad37323539a1f--risk-management-southern-belle.jpg">
            <a:extLst>
              <a:ext uri="{FF2B5EF4-FFF2-40B4-BE49-F238E27FC236}">
                <a16:creationId xmlns:a16="http://schemas.microsoft.com/office/drawing/2014/main" id="{3B7C922D-EF02-5142-9852-74C3BF5C4539}"/>
              </a:ext>
            </a:extLst>
          </p:cNvPr>
          <p:cNvPicPr>
            <a:picLocks noChangeAspect="1"/>
          </p:cNvPicPr>
          <p:nvPr/>
        </p:nvPicPr>
        <p:blipFill rotWithShape="1">
          <a:blip r:embed="rId3">
            <a:extLst>
              <a:ext uri="{28A0092B-C50C-407E-A947-70E740481C1C}">
                <a14:useLocalDpi xmlns:a14="http://schemas.microsoft.com/office/drawing/2010/main" val="0"/>
              </a:ext>
            </a:extLst>
          </a:blip>
          <a:srcRect t="17118" r="-1" b="15582"/>
          <a:stretch/>
        </p:blipFill>
        <p:spPr bwMode="auto">
          <a:xfrm>
            <a:off x="7143076" y="3105881"/>
            <a:ext cx="4872712" cy="3608546"/>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50EDCB-9B17-B54E-98A3-40517774915D}"/>
              </a:ext>
            </a:extLst>
          </p:cNvPr>
          <p:cNvSpPr>
            <a:spLocks noGrp="1"/>
          </p:cNvSpPr>
          <p:nvPr>
            <p:ph type="title"/>
          </p:nvPr>
        </p:nvSpPr>
        <p:spPr>
          <a:xfrm>
            <a:off x="485775" y="400050"/>
            <a:ext cx="5602157" cy="941862"/>
          </a:xfrm>
        </p:spPr>
        <p:txBody>
          <a:bodyPr>
            <a:normAutofit/>
          </a:bodyPr>
          <a:lstStyle/>
          <a:p>
            <a:pPr algn="ctr"/>
            <a:r>
              <a:rPr lang="en-US" sz="4000" b="1" u="sng" dirty="0">
                <a:latin typeface="Tahoma" panose="020B0604030504040204" pitchFamily="34" charset="0"/>
                <a:ea typeface="Tahoma" panose="020B0604030504040204" pitchFamily="34" charset="0"/>
                <a:cs typeface="Tahoma" panose="020B0604030504040204" pitchFamily="34" charset="0"/>
              </a:rPr>
              <a:t>Recognizing Hazing</a:t>
            </a:r>
            <a:br>
              <a:rPr lang="en-US" sz="4000" b="1" u="sng" dirty="0">
                <a:latin typeface="Tahoma" panose="020B0604030504040204" pitchFamily="34" charset="0"/>
                <a:ea typeface="Tahoma" panose="020B0604030504040204" pitchFamily="34" charset="0"/>
                <a:cs typeface="Tahoma" panose="020B0604030504040204" pitchFamily="34" charset="0"/>
              </a:rPr>
            </a:b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E1EE88C1-E6EB-7D4F-AF26-2A36CED22492}"/>
              </a:ext>
            </a:extLst>
          </p:cNvPr>
          <p:cNvSpPr>
            <a:spLocks noGrp="1"/>
          </p:cNvSpPr>
          <p:nvPr>
            <p:ph idx="1"/>
          </p:nvPr>
        </p:nvSpPr>
        <p:spPr>
          <a:xfrm>
            <a:off x="485775" y="1021278"/>
            <a:ext cx="5927854" cy="5436672"/>
          </a:xfrm>
          <a:solidFill>
            <a:schemeClr val="bg1"/>
          </a:solidFill>
        </p:spPr>
        <p:txBody>
          <a:bodyPr anchor="ctr">
            <a:noAutofit/>
          </a:bodyPr>
          <a:lstStyle/>
          <a:p>
            <a:pPr algn="just"/>
            <a:r>
              <a:rPr lang="en-US" dirty="0"/>
              <a:t>Like domestic violence victims, victims of hazing may </a:t>
            </a:r>
            <a:r>
              <a:rPr lang="en-US" u="sng" dirty="0"/>
              <a:t>hide</a:t>
            </a:r>
            <a:r>
              <a:rPr lang="en-US" dirty="0"/>
              <a:t> the true cause of their injuries.</a:t>
            </a:r>
          </a:p>
          <a:p>
            <a:pPr algn="just"/>
            <a:r>
              <a:rPr lang="en-US" dirty="0"/>
              <a:t>Anyone working with those who may be hazing victims should assure them that they are </a:t>
            </a:r>
            <a:r>
              <a:rPr lang="en-US" u="sng" dirty="0"/>
              <a:t>safe</a:t>
            </a:r>
            <a:r>
              <a:rPr lang="en-US" dirty="0"/>
              <a:t> and </a:t>
            </a:r>
            <a:r>
              <a:rPr lang="en-US" u="sng" dirty="0"/>
              <a:t>protected</a:t>
            </a:r>
            <a:r>
              <a:rPr lang="en-US" dirty="0"/>
              <a:t> from possible retribution.</a:t>
            </a:r>
          </a:p>
          <a:p>
            <a:pPr algn="just"/>
            <a:r>
              <a:rPr lang="en-US" dirty="0"/>
              <a:t>Some </a:t>
            </a:r>
            <a:r>
              <a:rPr lang="en-US" u="sng" dirty="0"/>
              <a:t>risk factors</a:t>
            </a:r>
            <a:r>
              <a:rPr lang="en-US" dirty="0"/>
              <a:t> to bear in mind are: </a:t>
            </a:r>
            <a:r>
              <a:rPr lang="en-US" i="1" dirty="0"/>
              <a:t>age</a:t>
            </a:r>
            <a:r>
              <a:rPr lang="en-US" dirty="0"/>
              <a:t>, </a:t>
            </a:r>
            <a:r>
              <a:rPr lang="en-US" i="1" dirty="0"/>
              <a:t>participation in athletic</a:t>
            </a:r>
            <a:r>
              <a:rPr lang="en-US" dirty="0"/>
              <a:t> or military activities, and involvement of alcohol use.  </a:t>
            </a:r>
          </a:p>
        </p:txBody>
      </p:sp>
    </p:spTree>
    <p:extLst>
      <p:ext uri="{BB962C8B-B14F-4D97-AF65-F5344CB8AC3E}">
        <p14:creationId xmlns:p14="http://schemas.microsoft.com/office/powerpoint/2010/main" val="145628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EDCB-9B17-B54E-98A3-40517774915D}"/>
              </a:ext>
            </a:extLst>
          </p:cNvPr>
          <p:cNvSpPr>
            <a:spLocks noGrp="1"/>
          </p:cNvSpPr>
          <p:nvPr>
            <p:ph type="title"/>
          </p:nvPr>
        </p:nvSpPr>
        <p:spPr>
          <a:xfrm>
            <a:off x="524256" y="4767072"/>
            <a:ext cx="6594189" cy="1625210"/>
          </a:xfrm>
          <a:solidFill>
            <a:schemeClr val="accent2">
              <a:lumMod val="75000"/>
            </a:schemeClr>
          </a:solidFill>
        </p:spPr>
        <p:txBody>
          <a:bodyPr>
            <a:normAutofit/>
          </a:bodyPr>
          <a:lstStyle/>
          <a:p>
            <a:pPr algn="ctr"/>
            <a:r>
              <a:rPr lang="en-US" b="1" u="sng" dirty="0">
                <a:solidFill>
                  <a:srgbClr val="FFFFFF"/>
                </a:solidFill>
                <a:latin typeface="Tahoma" panose="020B0604030504040204" pitchFamily="34" charset="0"/>
                <a:ea typeface="Tahoma" panose="020B0604030504040204" pitchFamily="34" charset="0"/>
                <a:cs typeface="Tahoma" panose="020B0604030504040204" pitchFamily="34" charset="0"/>
              </a:rPr>
              <a:t>Recognizing Hazing </a:t>
            </a: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(continued)</a:t>
            </a:r>
          </a:p>
        </p:txBody>
      </p:sp>
      <p:pic>
        <p:nvPicPr>
          <p:cNvPr id="6" name="Picture 5" descr="maxresdefault.jpg">
            <a:extLst>
              <a:ext uri="{FF2B5EF4-FFF2-40B4-BE49-F238E27FC236}">
                <a16:creationId xmlns:a16="http://schemas.microsoft.com/office/drawing/2014/main" id="{10101C86-262B-654F-91ED-CCBDD84E421D}"/>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1EE88C1-E6EB-7D4F-AF26-2A36CED22492}"/>
              </a:ext>
            </a:extLst>
          </p:cNvPr>
          <p:cNvSpPr>
            <a:spLocks noGrp="1"/>
          </p:cNvSpPr>
          <p:nvPr>
            <p:ph idx="1"/>
          </p:nvPr>
        </p:nvSpPr>
        <p:spPr>
          <a:xfrm>
            <a:off x="7582563" y="321732"/>
            <a:ext cx="4281890" cy="6214534"/>
          </a:xfrm>
          <a:solidFill>
            <a:schemeClr val="bg2">
              <a:lumMod val="50000"/>
            </a:schemeClr>
          </a:solidFill>
        </p:spPr>
        <p:txBody>
          <a:bodyPr anchor="ctr">
            <a:normAutofit fontScale="92500"/>
          </a:bodyPr>
          <a:lstStyle/>
          <a:p>
            <a:pPr marL="0" indent="0" algn="just">
              <a:buNone/>
            </a:pPr>
            <a:r>
              <a:rPr lang="en-US" sz="2200" dirty="0">
                <a:solidFill>
                  <a:srgbClr val="FFFFFF"/>
                </a:solidFill>
              </a:rPr>
              <a:t>A student who is being hazed may exhibit excessive fatigue, appear disheveled, or wear off clothing.</a:t>
            </a:r>
          </a:p>
          <a:p>
            <a:pPr marL="0" indent="0" algn="just">
              <a:buNone/>
            </a:pPr>
            <a:r>
              <a:rPr lang="en-US" sz="2200" dirty="0">
                <a:solidFill>
                  <a:srgbClr val="FFFFFF"/>
                </a:solidFill>
              </a:rPr>
              <a:t>They may isolate themselves from friends and family, skip/miss classes due to lack of sleep at night and/or feel depressed.</a:t>
            </a:r>
          </a:p>
          <a:p>
            <a:pPr marL="0" indent="0" algn="just">
              <a:buNone/>
            </a:pPr>
            <a:r>
              <a:rPr lang="en-US" sz="2200" dirty="0">
                <a:solidFill>
                  <a:srgbClr val="FFFFFF"/>
                </a:solidFill>
              </a:rPr>
              <a:t>Comments such as </a:t>
            </a:r>
            <a:r>
              <a:rPr lang="en-US" sz="2200" dirty="0">
                <a:solidFill>
                  <a:srgbClr val="FF9300"/>
                </a:solidFill>
              </a:rPr>
              <a:t>“hell week” </a:t>
            </a:r>
            <a:r>
              <a:rPr lang="en-US" sz="2200" dirty="0">
                <a:solidFill>
                  <a:srgbClr val="FFFFFF"/>
                </a:solidFill>
              </a:rPr>
              <a:t>or even the innocent sounding </a:t>
            </a:r>
            <a:r>
              <a:rPr lang="en-US" sz="2200" dirty="0">
                <a:solidFill>
                  <a:srgbClr val="FF9300"/>
                </a:solidFill>
              </a:rPr>
              <a:t>“help week” </a:t>
            </a:r>
            <a:r>
              <a:rPr lang="en-US" sz="2200" dirty="0">
                <a:solidFill>
                  <a:srgbClr val="FFFFFF"/>
                </a:solidFill>
              </a:rPr>
              <a:t>or </a:t>
            </a:r>
            <a:r>
              <a:rPr lang="en-US" sz="2200" dirty="0">
                <a:solidFill>
                  <a:srgbClr val="FF9300"/>
                </a:solidFill>
              </a:rPr>
              <a:t>“initiation”</a:t>
            </a:r>
            <a:r>
              <a:rPr lang="en-US" sz="2200" dirty="0">
                <a:solidFill>
                  <a:schemeClr val="bg1"/>
                </a:solidFill>
              </a:rPr>
              <a:t>, </a:t>
            </a:r>
            <a:r>
              <a:rPr lang="en-US" sz="2200" dirty="0">
                <a:solidFill>
                  <a:srgbClr val="FFFFFF"/>
                </a:solidFill>
              </a:rPr>
              <a:t>may indicate hazing activity is taking place.  It may be wise to ask the student questions to find out exactly what is involved.  </a:t>
            </a:r>
          </a:p>
          <a:p>
            <a:pPr marL="0" indent="0" algn="just">
              <a:buNone/>
            </a:pPr>
            <a:r>
              <a:rPr lang="en-US" sz="2200" i="1" dirty="0">
                <a:solidFill>
                  <a:srgbClr val="FFFFFF"/>
                </a:solidFill>
              </a:rPr>
              <a:t>Many times innocuous-sounding terms are actually euphemisms for hazing</a:t>
            </a:r>
            <a:r>
              <a:rPr lang="en-US" sz="2200" dirty="0">
                <a:solidFill>
                  <a:srgbClr val="FFFFFF"/>
                </a:solidFill>
              </a:rPr>
              <a:t>.  </a:t>
            </a:r>
            <a:r>
              <a:rPr lang="en-US" sz="2200" dirty="0">
                <a:solidFill>
                  <a:srgbClr val="FF0000"/>
                </a:solidFill>
              </a:rPr>
              <a:t>“Code Reds”  </a:t>
            </a:r>
          </a:p>
          <a:p>
            <a:pPr marL="0" indent="0" algn="just">
              <a:buNone/>
            </a:pPr>
            <a:r>
              <a:rPr lang="en-US" sz="2200" dirty="0">
                <a:solidFill>
                  <a:srgbClr val="FFFF00"/>
                </a:solidFill>
              </a:rPr>
              <a:t>- </a:t>
            </a:r>
            <a:r>
              <a:rPr lang="en-US" sz="2200" b="1" dirty="0">
                <a:solidFill>
                  <a:srgbClr val="FFFF00"/>
                </a:solidFill>
              </a:rPr>
              <a:t>Turning off the lights or flickering the lights on and off in the locker may indicate that something is about to occur.</a:t>
            </a:r>
            <a:endParaRPr lang="en-US" sz="1700" b="1" dirty="0">
              <a:solidFill>
                <a:srgbClr val="FFFFFF"/>
              </a:solidFill>
            </a:endParaRPr>
          </a:p>
        </p:txBody>
      </p:sp>
    </p:spTree>
    <p:extLst>
      <p:ext uri="{BB962C8B-B14F-4D97-AF65-F5344CB8AC3E}">
        <p14:creationId xmlns:p14="http://schemas.microsoft.com/office/powerpoint/2010/main" val="60322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AC-8B80-1247-B040-6A071A71F9EE}"/>
              </a:ext>
            </a:extLst>
          </p:cNvPr>
          <p:cNvSpPr>
            <a:spLocks noGrp="1"/>
          </p:cNvSpPr>
          <p:nvPr>
            <p:ph type="title"/>
          </p:nvPr>
        </p:nvSpPr>
        <p:spPr>
          <a:xfrm>
            <a:off x="130629" y="201881"/>
            <a:ext cx="6287099" cy="1128155"/>
          </a:xfrm>
          <a:solidFill>
            <a:schemeClr val="accent2">
              <a:lumMod val="60000"/>
              <a:lumOff val="40000"/>
            </a:schemeClr>
          </a:solidFill>
        </p:spPr>
        <p:txBody>
          <a:bodyPr>
            <a:normAutofit/>
          </a:bodyPr>
          <a:lstStyle/>
          <a:p>
            <a:pPr algn="ctr"/>
            <a:r>
              <a:rPr lang="en-US" sz="4000" b="1" u="sng" dirty="0">
                <a:latin typeface="Tahoma" panose="020B0604030504040204" pitchFamily="34" charset="0"/>
                <a:ea typeface="Tahoma" panose="020B0604030504040204" pitchFamily="34" charset="0"/>
                <a:cs typeface="Tahoma" panose="020B0604030504040204" pitchFamily="34" charset="0"/>
              </a:rPr>
              <a:t>Recognizing Hazing</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(continued)</a:t>
            </a:r>
          </a:p>
        </p:txBody>
      </p:sp>
      <p:sp>
        <p:nvSpPr>
          <p:cNvPr id="3" name="Content Placeholder 2">
            <a:extLst>
              <a:ext uri="{FF2B5EF4-FFF2-40B4-BE49-F238E27FC236}">
                <a16:creationId xmlns:a16="http://schemas.microsoft.com/office/drawing/2014/main" id="{5DD6ECED-C911-DE4D-95AF-93C39FF734D5}"/>
              </a:ext>
            </a:extLst>
          </p:cNvPr>
          <p:cNvSpPr>
            <a:spLocks noGrp="1"/>
          </p:cNvSpPr>
          <p:nvPr>
            <p:ph idx="1"/>
          </p:nvPr>
        </p:nvSpPr>
        <p:spPr>
          <a:xfrm>
            <a:off x="619760" y="1531907"/>
            <a:ext cx="5154507" cy="4940145"/>
          </a:xfrm>
          <a:solidFill>
            <a:schemeClr val="accent1">
              <a:lumMod val="60000"/>
              <a:lumOff val="40000"/>
            </a:schemeClr>
          </a:solidFill>
        </p:spPr>
        <p:txBody>
          <a:bodyPr>
            <a:normAutofit/>
          </a:bodyPr>
          <a:lstStyle/>
          <a:p>
            <a:pPr algn="just"/>
            <a:r>
              <a:rPr lang="en-US" dirty="0">
                <a:latin typeface="Tahoma" panose="020B0604030504040204" pitchFamily="34" charset="0"/>
                <a:ea typeface="Tahoma" panose="020B0604030504040204" pitchFamily="34" charset="0"/>
                <a:cs typeface="Tahoma" panose="020B0604030504040204" pitchFamily="34" charset="0"/>
              </a:rPr>
              <a:t>Members justifying an activity by saying </a:t>
            </a:r>
            <a:r>
              <a:rPr lang="en-US" i="1" dirty="0">
                <a:solidFill>
                  <a:srgbClr val="FFFF00"/>
                </a:solidFill>
                <a:latin typeface="Tahoma" panose="020B0604030504040204" pitchFamily="34" charset="0"/>
                <a:ea typeface="Tahoma" panose="020B0604030504040204" pitchFamily="34" charset="0"/>
                <a:cs typeface="Tahoma" panose="020B0604030504040204" pitchFamily="34" charset="0"/>
              </a:rPr>
              <a:t>”It’s tradition”</a:t>
            </a:r>
            <a:r>
              <a:rPr lang="en-US" i="1" dirty="0">
                <a:latin typeface="Tahoma" panose="020B0604030504040204" pitchFamily="34" charset="0"/>
                <a:ea typeface="Tahoma" panose="020B0604030504040204" pitchFamily="34" charset="0"/>
                <a:cs typeface="Tahoma" panose="020B0604030504040204" pitchFamily="34" charset="0"/>
              </a:rPr>
              <a:t>.</a:t>
            </a:r>
          </a:p>
          <a:p>
            <a:pPr algn="just"/>
            <a:r>
              <a:rPr lang="en-US" dirty="0">
                <a:latin typeface="Tahoma" panose="020B0604030504040204" pitchFamily="34" charset="0"/>
                <a:ea typeface="Tahoma" panose="020B0604030504040204" pitchFamily="34" charset="0"/>
                <a:cs typeface="Tahoma" panose="020B0604030504040204" pitchFamily="34" charset="0"/>
              </a:rPr>
              <a:t>The presence of alcohol.</a:t>
            </a:r>
          </a:p>
          <a:p>
            <a:pPr algn="just"/>
            <a:r>
              <a:rPr lang="en-US" dirty="0">
                <a:latin typeface="Tahoma" panose="020B0604030504040204" pitchFamily="34" charset="0"/>
                <a:ea typeface="Tahoma" panose="020B0604030504040204" pitchFamily="34" charset="0"/>
                <a:cs typeface="Tahoma" panose="020B0604030504040204" pitchFamily="34" charset="0"/>
              </a:rPr>
              <a:t>Secrecy.  </a:t>
            </a: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i="1" dirty="0">
                <a:latin typeface="Tahoma" panose="020B0604030504040204" pitchFamily="34" charset="0"/>
                <a:ea typeface="Tahoma" panose="020B0604030504040204" pitchFamily="34" charset="0"/>
                <a:cs typeface="Tahoma" panose="020B0604030504040204" pitchFamily="34" charset="0"/>
              </a:rPr>
              <a:t>“Cloak of Secrecy” or “Code of Silence”</a:t>
            </a:r>
            <a:r>
              <a:rPr lang="en-US" sz="2000" dirty="0">
                <a:latin typeface="Tahoma" panose="020B0604030504040204" pitchFamily="34" charset="0"/>
                <a:ea typeface="Tahoma" panose="020B0604030504040204" pitchFamily="34" charset="0"/>
                <a:cs typeface="Tahoma" panose="020B0604030504040204" pitchFamily="34" charset="0"/>
              </a:rPr>
              <a:t>)</a:t>
            </a:r>
          </a:p>
          <a:p>
            <a:pPr algn="just"/>
            <a:r>
              <a:rPr lang="en-US" dirty="0">
                <a:latin typeface="Tahoma" panose="020B0604030504040204" pitchFamily="34" charset="0"/>
                <a:ea typeface="Tahoma" panose="020B0604030504040204" pitchFamily="34" charset="0"/>
                <a:cs typeface="Tahoma" panose="020B0604030504040204" pitchFamily="34" charset="0"/>
              </a:rPr>
              <a:t>Peer pressure for everyone to participate.</a:t>
            </a:r>
          </a:p>
          <a:p>
            <a:pPr algn="just"/>
            <a:r>
              <a:rPr lang="en-US" dirty="0">
                <a:latin typeface="Tahoma" panose="020B0604030504040204" pitchFamily="34" charset="0"/>
                <a:ea typeface="Tahoma" panose="020B0604030504040204" pitchFamily="34" charset="0"/>
                <a:cs typeface="Tahoma" panose="020B0604030504040204" pitchFamily="34" charset="0"/>
              </a:rPr>
              <a:t>Singling out an individual or specific group.</a:t>
            </a:r>
          </a:p>
          <a:p>
            <a:pPr algn="just"/>
            <a:r>
              <a:rPr lang="en-US" dirty="0">
                <a:latin typeface="Tahoma" panose="020B0604030504040204" pitchFamily="34" charset="0"/>
                <a:ea typeface="Tahoma" panose="020B0604030504040204" pitchFamily="34" charset="0"/>
                <a:cs typeface="Tahoma" panose="020B0604030504040204" pitchFamily="34" charset="0"/>
              </a:rPr>
              <a:t>Miscellaneous bad judgment.</a:t>
            </a:r>
          </a:p>
        </p:txBody>
      </p:sp>
      <p:pic>
        <p:nvPicPr>
          <p:cNvPr id="8" name="Picture 1" descr="duct taped.jpg">
            <a:extLst>
              <a:ext uri="{FF2B5EF4-FFF2-40B4-BE49-F238E27FC236}">
                <a16:creationId xmlns:a16="http://schemas.microsoft.com/office/drawing/2014/main" id="{DB12A04F-7D14-CC46-ADE8-BA8C30F50557}"/>
              </a:ext>
            </a:extLst>
          </p:cNvPr>
          <p:cNvPicPr>
            <a:picLocks noChangeAspect="1"/>
          </p:cNvPicPr>
          <p:nvPr/>
        </p:nvPicPr>
        <p:blipFill rotWithShape="1">
          <a:blip r:embed="rId2">
            <a:extLst>
              <a:ext uri="{28A0092B-C50C-407E-A947-70E740481C1C}">
                <a14:useLocalDpi xmlns:a14="http://schemas.microsoft.com/office/drawing/2010/main" val="0"/>
              </a:ext>
            </a:extLst>
          </a:blip>
          <a:srcRect t="1588" r="2" b="8035"/>
          <a:stretch/>
        </p:blipFill>
        <p:spPr bwMode="auto">
          <a:xfrm>
            <a:off x="6417731" y="10"/>
            <a:ext cx="3270176" cy="3933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giphy-facebook_s.jpg">
            <a:extLst>
              <a:ext uri="{FF2B5EF4-FFF2-40B4-BE49-F238E27FC236}">
                <a16:creationId xmlns:a16="http://schemas.microsoft.com/office/drawing/2014/main" id="{CCF076F1-A943-834E-BE1E-D86A550389AD}"/>
              </a:ext>
            </a:extLst>
          </p:cNvPr>
          <p:cNvPicPr>
            <a:picLocks noChangeAspect="1"/>
          </p:cNvPicPr>
          <p:nvPr/>
        </p:nvPicPr>
        <p:blipFill rotWithShape="1">
          <a:blip r:embed="rId3">
            <a:extLst>
              <a:ext uri="{28A0092B-C50C-407E-A947-70E740481C1C}">
                <a14:useLocalDpi xmlns:a14="http://schemas.microsoft.com/office/drawing/2010/main" val="0"/>
              </a:ext>
            </a:extLst>
          </a:blip>
          <a:srcRect l="20522" t="499" r="14031" b="-500"/>
          <a:stretch/>
        </p:blipFill>
        <p:spPr bwMode="auto">
          <a:xfrm rot="21600000">
            <a:off x="9301164" y="10"/>
            <a:ext cx="2890834" cy="2538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80A3CA5-F188-8849-AAC9-D43A07598DA7}"/>
              </a:ext>
            </a:extLst>
          </p:cNvPr>
          <p:cNvPicPr>
            <a:picLocks noChangeAspect="1"/>
          </p:cNvPicPr>
          <p:nvPr/>
        </p:nvPicPr>
        <p:blipFill rotWithShape="1">
          <a:blip r:embed="rId4"/>
          <a:srcRect t="17575" r="7" b="10003"/>
          <a:stretch/>
        </p:blipFill>
        <p:spPr>
          <a:xfrm>
            <a:off x="9782176" y="2624474"/>
            <a:ext cx="2409827" cy="1309023"/>
          </a:xfrm>
          <a:prstGeom prst="rect">
            <a:avLst/>
          </a:prstGeom>
        </p:spPr>
      </p:pic>
      <p:pic>
        <p:nvPicPr>
          <p:cNvPr id="10" name="Picture 9">
            <a:extLst>
              <a:ext uri="{FF2B5EF4-FFF2-40B4-BE49-F238E27FC236}">
                <a16:creationId xmlns:a16="http://schemas.microsoft.com/office/drawing/2014/main" id="{BA33AE2A-DD33-9346-A002-72C2EBF2A1AC}"/>
              </a:ext>
            </a:extLst>
          </p:cNvPr>
          <p:cNvPicPr>
            <a:picLocks noChangeAspect="1"/>
          </p:cNvPicPr>
          <p:nvPr/>
        </p:nvPicPr>
        <p:blipFill rotWithShape="1">
          <a:blip r:embed="rId5"/>
          <a:srcRect t="1323" r="2" b="10904"/>
          <a:stretch/>
        </p:blipFill>
        <p:spPr>
          <a:xfrm>
            <a:off x="6417734" y="4019723"/>
            <a:ext cx="5774266" cy="2838276"/>
          </a:xfrm>
          <a:prstGeom prst="rect">
            <a:avLst/>
          </a:prstGeom>
        </p:spPr>
      </p:pic>
    </p:spTree>
    <p:extLst>
      <p:ext uri="{BB962C8B-B14F-4D97-AF65-F5344CB8AC3E}">
        <p14:creationId xmlns:p14="http://schemas.microsoft.com/office/powerpoint/2010/main" val="380574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C0AC-BC49-9C45-BA6D-D404F00BD861}"/>
              </a:ext>
            </a:extLst>
          </p:cNvPr>
          <p:cNvSpPr>
            <a:spLocks noGrp="1"/>
          </p:cNvSpPr>
          <p:nvPr>
            <p:ph type="title"/>
          </p:nvPr>
        </p:nvSpPr>
        <p:spPr>
          <a:xfrm>
            <a:off x="0" y="1"/>
            <a:ext cx="12192000" cy="1033152"/>
          </a:xfrm>
          <a:solidFill>
            <a:srgbClr val="FFFF00"/>
          </a:solidFill>
        </p:spPr>
        <p:txBody>
          <a:bodyPr/>
          <a:lstStyle/>
          <a:p>
            <a:r>
              <a:rPr lang="en-US" b="1" i="1" dirty="0">
                <a:latin typeface="Tahoma" panose="020B0604030504040204" pitchFamily="34" charset="0"/>
                <a:ea typeface="Tahoma" panose="020B0604030504040204" pitchFamily="34" charset="0"/>
                <a:cs typeface="Tahoma" panose="020B0604030504040204" pitchFamily="34" charset="0"/>
              </a:rPr>
              <a:t>Bottom line</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3" name="Content Placeholder 2">
            <a:extLst>
              <a:ext uri="{FF2B5EF4-FFF2-40B4-BE49-F238E27FC236}">
                <a16:creationId xmlns:a16="http://schemas.microsoft.com/office/drawing/2014/main" id="{4054070E-8045-9E4B-95C7-3A3565C231C9}"/>
              </a:ext>
            </a:extLst>
          </p:cNvPr>
          <p:cNvSpPr>
            <a:spLocks noGrp="1"/>
          </p:cNvSpPr>
          <p:nvPr>
            <p:ph idx="1"/>
          </p:nvPr>
        </p:nvSpPr>
        <p:spPr>
          <a:xfrm>
            <a:off x="0" y="1033153"/>
            <a:ext cx="12192000" cy="5824846"/>
          </a:xfrm>
          <a:solidFill>
            <a:srgbClr val="FFFF00"/>
          </a:solidFill>
        </p:spPr>
        <p:txBody>
          <a:bodyPr/>
          <a:lstStyle/>
          <a:p>
            <a:pPr marL="0" indent="0" algn="ctr">
              <a:buNone/>
            </a:pP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Hazing arises in two ways:</a:t>
            </a:r>
          </a:p>
          <a:p>
            <a:pPr marL="0" indent="0" algn="ctr">
              <a:buNone/>
            </a:pPr>
            <a:endParaRPr lang="en-US" sz="44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a:solidFill>
                  <a:srgbClr val="C00000"/>
                </a:solidFill>
                <a:latin typeface="Tahoma" panose="020B0604030504040204" pitchFamily="34" charset="0"/>
                <a:ea typeface="Tahoma" panose="020B0604030504040204" pitchFamily="34" charset="0"/>
                <a:cs typeface="Tahoma" panose="020B0604030504040204" pitchFamily="34" charset="0"/>
              </a:rPr>
              <a:t>	1. </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Lack of </a:t>
            </a:r>
            <a:r>
              <a:rPr lang="en-US" sz="4400" b="1" u="sng" dirty="0">
                <a:solidFill>
                  <a:srgbClr val="C00000"/>
                </a:solidFill>
                <a:latin typeface="Tahoma" panose="020B0604030504040204" pitchFamily="34" charset="0"/>
                <a:ea typeface="Tahoma" panose="020B0604030504040204" pitchFamily="34" charset="0"/>
                <a:cs typeface="Tahoma" panose="020B0604030504040204" pitchFamily="34" charset="0"/>
              </a:rPr>
              <a:t>Supervision</a:t>
            </a:r>
          </a:p>
          <a:p>
            <a:pPr marL="0" indent="0" algn="ctr">
              <a:buNone/>
            </a:pPr>
            <a:endParaRPr lang="en-US" sz="4400" b="1" u="sng"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a:solidFill>
                  <a:srgbClr val="C00000"/>
                </a:solidFill>
                <a:latin typeface="Tahoma" panose="020B0604030504040204" pitchFamily="34" charset="0"/>
                <a:ea typeface="Tahoma" panose="020B0604030504040204" pitchFamily="34" charset="0"/>
                <a:cs typeface="Tahoma" panose="020B0604030504040204" pitchFamily="34" charset="0"/>
              </a:rPr>
              <a:t>	2. </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Failure to Address it</a:t>
            </a:r>
          </a:p>
          <a:p>
            <a:pPr marL="0" indent="0" algn="ctr">
              <a:buNone/>
            </a:pPr>
            <a:endPar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b="1" i="1" dirty="0">
                <a:solidFill>
                  <a:srgbClr val="C00000"/>
                </a:solidFill>
                <a:latin typeface="Tahoma" panose="020B0604030504040204" pitchFamily="34" charset="0"/>
                <a:ea typeface="Tahoma" panose="020B0604030504040204" pitchFamily="34" charset="0"/>
                <a:cs typeface="Tahoma" panose="020B0604030504040204" pitchFamily="34" charset="0"/>
              </a:rPr>
              <a:t>What we allow, we condone!</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703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DB0852-8381-406F-940C-F685B01B1AEA}"/>
              </a:ext>
            </a:extLst>
          </p:cNvPr>
          <p:cNvPicPr>
            <a:picLocks noChangeAspect="1"/>
          </p:cNvPicPr>
          <p:nvPr/>
        </p:nvPicPr>
        <p:blipFill rotWithShape="1">
          <a:blip r:embed="rId2"/>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243425-A40A-0143-A8AB-42F2E64BBF4F}"/>
              </a:ext>
            </a:extLst>
          </p:cNvPr>
          <p:cNvSpPr>
            <a:spLocks noGrp="1"/>
          </p:cNvSpPr>
          <p:nvPr>
            <p:ph type="title"/>
          </p:nvPr>
        </p:nvSpPr>
        <p:spPr>
          <a:xfrm>
            <a:off x="371093" y="1161288"/>
            <a:ext cx="6301169" cy="1124712"/>
          </a:xfrm>
        </p:spPr>
        <p:txBody>
          <a:bodyPr anchor="b">
            <a:normAutofit/>
          </a:bodyPr>
          <a:lstStyle/>
          <a:p>
            <a:pPr algn="ctr"/>
            <a:r>
              <a:rPr lang="en-US" sz="3600" i="1" dirty="0">
                <a:latin typeface="Tahoma" panose="020B0604030504040204" pitchFamily="34" charset="0"/>
                <a:ea typeface="Tahoma" panose="020B0604030504040204" pitchFamily="34" charset="0"/>
                <a:cs typeface="Tahoma" panose="020B0604030504040204" pitchFamily="34" charset="0"/>
              </a:rPr>
              <a:t>Lessons from Ooltewah and Damascus…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35340603-8BEF-9649-91A1-F722E421E76E}"/>
              </a:ext>
            </a:extLst>
          </p:cNvPr>
          <p:cNvSpPr>
            <a:spLocks noGrp="1"/>
          </p:cNvSpPr>
          <p:nvPr>
            <p:ph idx="1"/>
          </p:nvPr>
        </p:nvSpPr>
        <p:spPr>
          <a:xfrm>
            <a:off x="371093" y="2718054"/>
            <a:ext cx="6564097" cy="3783210"/>
          </a:xfrm>
        </p:spPr>
        <p:txBody>
          <a:bodyPr anchor="t">
            <a:normAutofit fontScale="85000" lnSpcReduction="20000"/>
          </a:bodyPr>
          <a:lstStyle/>
          <a:p>
            <a:pPr marL="0" indent="0" algn="ctr">
              <a:buNone/>
            </a:pPr>
            <a:endParaRPr lang="en-US" sz="3200" u="sng"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u="sng" dirty="0">
                <a:latin typeface="Tahoma" panose="020B0604030504040204" pitchFamily="34" charset="0"/>
                <a:ea typeface="Tahoma" panose="020B0604030504040204" pitchFamily="34" charset="0"/>
                <a:cs typeface="Tahoma" panose="020B0604030504040204" pitchFamily="34" charset="0"/>
              </a:rPr>
              <a:t>Ooltewah High School</a:t>
            </a:r>
            <a:r>
              <a:rPr lang="en-US" sz="4600" dirty="0">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3200" dirty="0">
                <a:latin typeface="Tahoma" panose="020B0604030504040204" pitchFamily="34" charset="0"/>
                <a:ea typeface="Tahoma" panose="020B0604030504040204" pitchFamily="34" charset="0"/>
                <a:cs typeface="Tahoma" panose="020B0604030504040204" pitchFamily="34" charset="0"/>
              </a:rPr>
              <a:t>(Hamilton County Dept. of Education, TN)</a:t>
            </a:r>
          </a:p>
          <a:p>
            <a:pPr marL="0" indent="0" algn="ctr">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u="sng" dirty="0">
                <a:latin typeface="Tahoma" panose="020B0604030504040204" pitchFamily="34" charset="0"/>
                <a:ea typeface="Tahoma" panose="020B0604030504040204" pitchFamily="34" charset="0"/>
                <a:cs typeface="Tahoma" panose="020B0604030504040204" pitchFamily="34" charset="0"/>
              </a:rPr>
              <a:t>Damascus High School</a:t>
            </a:r>
            <a:r>
              <a:rPr lang="en-US" sz="4600" dirty="0">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3200" dirty="0">
                <a:latin typeface="Tahoma" panose="020B0604030504040204" pitchFamily="34" charset="0"/>
                <a:ea typeface="Tahoma" panose="020B0604030504040204" pitchFamily="34" charset="0"/>
                <a:cs typeface="Tahoma" panose="020B0604030504040204" pitchFamily="34" charset="0"/>
              </a:rPr>
              <a:t>(Montgomery County Public Schools, MD)</a:t>
            </a:r>
          </a:p>
          <a:p>
            <a:pPr marL="0" indent="0" algn="ctr">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700" u="sng"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19840983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D3629B-5BC4-3B49-9549-220C6FC1C4B4}"/>
              </a:ext>
            </a:extLst>
          </p:cNvPr>
          <p:cNvPicPr>
            <a:picLocks noChangeAspect="1"/>
          </p:cNvPicPr>
          <p:nvPr/>
        </p:nvPicPr>
        <p:blipFill rotWithShape="1">
          <a:blip r:embed="rId3"/>
          <a:srcRect r="9091" b="23391"/>
          <a:stretch/>
        </p:blipFill>
        <p:spPr>
          <a:xfrm>
            <a:off x="20" y="36106"/>
            <a:ext cx="12191980" cy="6857990"/>
          </a:xfrm>
          <a:prstGeom prst="rect">
            <a:avLst/>
          </a:prstGeom>
        </p:spPr>
      </p:pic>
      <p:sp>
        <p:nvSpPr>
          <p:cNvPr id="2" name="Title 1">
            <a:extLst>
              <a:ext uri="{FF2B5EF4-FFF2-40B4-BE49-F238E27FC236}">
                <a16:creationId xmlns:a16="http://schemas.microsoft.com/office/drawing/2014/main" id="{2340022F-CE9C-074B-B706-48F59322A9C9}"/>
              </a:ext>
            </a:extLst>
          </p:cNvPr>
          <p:cNvSpPr>
            <a:spLocks noGrp="1"/>
          </p:cNvSpPr>
          <p:nvPr>
            <p:ph type="title"/>
          </p:nvPr>
        </p:nvSpPr>
        <p:spPr>
          <a:xfrm>
            <a:off x="350561" y="321177"/>
            <a:ext cx="7024016" cy="849260"/>
          </a:xfrm>
          <a:solidFill>
            <a:schemeClr val="bg2"/>
          </a:solidFill>
        </p:spPr>
        <p:txBody>
          <a:bodyPr>
            <a:normAutofit/>
          </a:bodyPr>
          <a:lstStyle/>
          <a:p>
            <a:r>
              <a:rPr lang="en-US" sz="4000" u="sng" dirty="0">
                <a:latin typeface="Tahoma" panose="020B0604030504040204" pitchFamily="34" charset="0"/>
                <a:ea typeface="Tahoma" panose="020B0604030504040204" pitchFamily="34" charset="0"/>
                <a:cs typeface="Tahoma" panose="020B0604030504040204" pitchFamily="34" charset="0"/>
              </a:rPr>
              <a:t>Duty to Supervise</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(Specific &amp; </a:t>
            </a:r>
            <a:r>
              <a:rPr lang="en-US" sz="2000" i="1" dirty="0">
                <a:latin typeface="Tahoma" panose="020B0604030504040204" pitchFamily="34" charset="0"/>
                <a:ea typeface="Tahoma" panose="020B0604030504040204" pitchFamily="34" charset="0"/>
                <a:cs typeface="Tahoma" panose="020B0604030504040204" pitchFamily="34" charset="0"/>
              </a:rPr>
              <a:t>General</a:t>
            </a:r>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3" name="Content Placeholder 2">
            <a:extLst>
              <a:ext uri="{FF2B5EF4-FFF2-40B4-BE49-F238E27FC236}">
                <a16:creationId xmlns:a16="http://schemas.microsoft.com/office/drawing/2014/main" id="{7E954F17-0EE4-4D47-BB63-B0B66AB6CBD4}"/>
              </a:ext>
            </a:extLst>
          </p:cNvPr>
          <p:cNvSpPr>
            <a:spLocks noGrp="1"/>
          </p:cNvSpPr>
          <p:nvPr>
            <p:ph idx="1"/>
          </p:nvPr>
        </p:nvSpPr>
        <p:spPr>
          <a:xfrm>
            <a:off x="350560" y="1674421"/>
            <a:ext cx="7024017" cy="4762474"/>
          </a:xfrm>
          <a:solidFill>
            <a:schemeClr val="bg2"/>
          </a:solidFill>
        </p:spPr>
        <p:txBody>
          <a:bodyPr>
            <a:normAutofit fontScale="92500" lnSpcReduction="10000"/>
          </a:bodyPr>
          <a:lstStyle/>
          <a:p>
            <a:r>
              <a:rPr lang="en-US" dirty="0"/>
              <a:t>Responsibility of every Coach (and Athletic Director).</a:t>
            </a:r>
          </a:p>
          <a:p>
            <a:r>
              <a:rPr lang="en-US" i="1" dirty="0"/>
              <a:t>Chain of potential vicarious liability.</a:t>
            </a:r>
          </a:p>
          <a:p>
            <a:r>
              <a:rPr lang="en-US" dirty="0"/>
              <a:t>VISION &amp; VOICE</a:t>
            </a:r>
          </a:p>
          <a:p>
            <a:pPr marL="0" indent="0">
              <a:buNone/>
            </a:pPr>
            <a:r>
              <a:rPr lang="en-US" dirty="0"/>
              <a:t>- Coaches need to be </a:t>
            </a:r>
            <a:r>
              <a:rPr lang="en-US" b="1" u="sng" dirty="0"/>
              <a:t>VISIBLE</a:t>
            </a:r>
            <a:r>
              <a:rPr lang="en-US" dirty="0"/>
              <a:t> – be a “</a:t>
            </a:r>
            <a:r>
              <a:rPr lang="en-US" i="1" dirty="0"/>
              <a:t>Presence”.</a:t>
            </a:r>
          </a:p>
          <a:p>
            <a:pPr marL="0" indent="0">
              <a:buNone/>
            </a:pPr>
            <a:r>
              <a:rPr lang="en-US" dirty="0"/>
              <a:t>- Coaches need to be </a:t>
            </a:r>
            <a:r>
              <a:rPr lang="en-US" b="1" u="sng" dirty="0"/>
              <a:t>VOCAL</a:t>
            </a:r>
            <a:r>
              <a:rPr lang="en-US" dirty="0"/>
              <a:t> – define  expectations 	    for student-athlete behavior.</a:t>
            </a:r>
          </a:p>
          <a:p>
            <a:r>
              <a:rPr lang="en-US" dirty="0"/>
              <a:t>Student-athletes need to know that the locker room is a place where adults will be present and will be part of the scene.</a:t>
            </a:r>
          </a:p>
          <a:p>
            <a:r>
              <a:rPr lang="en-US" dirty="0"/>
              <a:t>Lessening the risks in the locker room takes foresight and leadership.</a:t>
            </a:r>
          </a:p>
          <a:p>
            <a:pPr marL="0" indent="0">
              <a:buNone/>
            </a:pPr>
            <a:endParaRPr lang="en-US" sz="1700" dirty="0"/>
          </a:p>
          <a:p>
            <a:pPr marL="0" indent="0">
              <a:buNone/>
            </a:pPr>
            <a:endParaRPr lang="en-US" sz="1700" dirty="0"/>
          </a:p>
        </p:txBody>
      </p:sp>
      <p:sp>
        <p:nvSpPr>
          <p:cNvPr id="4" name="TextBox 3">
            <a:extLst>
              <a:ext uri="{FF2B5EF4-FFF2-40B4-BE49-F238E27FC236}">
                <a16:creationId xmlns:a16="http://schemas.microsoft.com/office/drawing/2014/main" id="{7DE06172-E595-1847-AFD7-6B8E2549042A}"/>
              </a:ext>
            </a:extLst>
          </p:cNvPr>
          <p:cNvSpPr txBox="1"/>
          <p:nvPr/>
        </p:nvSpPr>
        <p:spPr>
          <a:xfrm>
            <a:off x="9963397" y="18256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3521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C5AC-F6DD-8040-946E-C19C87C42889}"/>
              </a:ext>
            </a:extLst>
          </p:cNvPr>
          <p:cNvSpPr>
            <a:spLocks noGrp="1"/>
          </p:cNvSpPr>
          <p:nvPr>
            <p:ph type="title"/>
          </p:nvPr>
        </p:nvSpPr>
        <p:spPr>
          <a:xfrm>
            <a:off x="0" y="0"/>
            <a:ext cx="12191999" cy="1308296"/>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From the Pages of LTC 504: </a:t>
            </a:r>
            <a:r>
              <a:rPr lang="en-US" i="1" dirty="0">
                <a:latin typeface="Tahoma" panose="020B0604030504040204" pitchFamily="34" charset="0"/>
                <a:ea typeface="Tahoma" panose="020B0604030504040204" pitchFamily="34" charset="0"/>
                <a:cs typeface="Tahoma" panose="020B0604030504040204" pitchFamily="34" charset="0"/>
              </a:rPr>
              <a:t>Risk Management</a:t>
            </a:r>
            <a:br>
              <a:rPr lang="en-US"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(14 Categories of Legal Duties of Athletics Personnel)</a:t>
            </a:r>
          </a:p>
        </p:txBody>
      </p:sp>
      <p:graphicFrame>
        <p:nvGraphicFramePr>
          <p:cNvPr id="6" name="Content Placeholder 5">
            <a:extLst>
              <a:ext uri="{FF2B5EF4-FFF2-40B4-BE49-F238E27FC236}">
                <a16:creationId xmlns:a16="http://schemas.microsoft.com/office/drawing/2014/main" id="{6D672D3E-4FC6-394F-8520-24B7916B3697}"/>
              </a:ext>
            </a:extLst>
          </p:cNvPr>
          <p:cNvGraphicFramePr>
            <a:graphicFrameLocks noGrp="1"/>
          </p:cNvGraphicFramePr>
          <p:nvPr>
            <p:ph idx="1"/>
            <p:extLst>
              <p:ext uri="{D42A27DB-BD31-4B8C-83A1-F6EECF244321}">
                <p14:modId xmlns:p14="http://schemas.microsoft.com/office/powerpoint/2010/main" val="1692200074"/>
              </p:ext>
            </p:extLst>
          </p:nvPr>
        </p:nvGraphicFramePr>
        <p:xfrm>
          <a:off x="548641" y="1505242"/>
          <a:ext cx="11183814" cy="5097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628EADE-5809-E74D-A738-84B714141D52}"/>
              </a:ext>
            </a:extLst>
          </p:cNvPr>
          <p:cNvSpPr txBox="1"/>
          <p:nvPr/>
        </p:nvSpPr>
        <p:spPr>
          <a:xfrm>
            <a:off x="459545" y="2113808"/>
            <a:ext cx="3290011" cy="830997"/>
          </a:xfrm>
          <a:prstGeom prst="rect">
            <a:avLst/>
          </a:prstGeom>
          <a:noFill/>
        </p:spPr>
        <p:txBody>
          <a:bodyPr wrap="square" rtlCol="0">
            <a:spAutoFit/>
          </a:bodyPr>
          <a:lstStyle/>
          <a:p>
            <a:pPr algn="ctr"/>
            <a:r>
              <a:rPr lang="en-US" sz="2400" b="1" i="1" dirty="0">
                <a:latin typeface="Tahoma" panose="020B0604030504040204" pitchFamily="34" charset="0"/>
                <a:ea typeface="Tahoma" panose="020B0604030504040204" pitchFamily="34" charset="0"/>
                <a:cs typeface="Tahoma" panose="020B0604030504040204" pitchFamily="34" charset="0"/>
              </a:rPr>
              <a:t>Chain of Vicarious Liability</a:t>
            </a:r>
          </a:p>
        </p:txBody>
      </p:sp>
      <p:sp>
        <p:nvSpPr>
          <p:cNvPr id="4" name="TextBox 3">
            <a:extLst>
              <a:ext uri="{FF2B5EF4-FFF2-40B4-BE49-F238E27FC236}">
                <a16:creationId xmlns:a16="http://schemas.microsoft.com/office/drawing/2014/main" id="{5B07EC8B-CE97-9444-815F-590BA506F226}"/>
              </a:ext>
            </a:extLst>
          </p:cNvPr>
          <p:cNvSpPr txBox="1"/>
          <p:nvPr/>
        </p:nvSpPr>
        <p:spPr>
          <a:xfrm>
            <a:off x="8229600" y="1721921"/>
            <a:ext cx="3413759" cy="646331"/>
          </a:xfrm>
          <a:prstGeom prst="rect">
            <a:avLst/>
          </a:prstGeom>
          <a:noFill/>
        </p:spPr>
        <p:txBody>
          <a:bodyPr wrap="square" rtlCol="0">
            <a:spAutoFit/>
          </a:bodyPr>
          <a:lstStyle/>
          <a:p>
            <a:pPr algn="ctr"/>
            <a:r>
              <a:rPr lang="en-US" b="1" u="sng" dirty="0">
                <a:latin typeface="Tahoma" panose="020B0604030504040204" pitchFamily="34" charset="0"/>
                <a:ea typeface="Tahoma" panose="020B0604030504040204" pitchFamily="34" charset="0"/>
                <a:cs typeface="Tahoma" panose="020B0604030504040204" pitchFamily="34" charset="0"/>
              </a:rPr>
              <a:t>Threshold of All Other Legal Duties</a:t>
            </a:r>
          </a:p>
        </p:txBody>
      </p:sp>
      <p:sp>
        <p:nvSpPr>
          <p:cNvPr id="5" name="Left Arrow 4">
            <a:extLst>
              <a:ext uri="{FF2B5EF4-FFF2-40B4-BE49-F238E27FC236}">
                <a16:creationId xmlns:a16="http://schemas.microsoft.com/office/drawing/2014/main" id="{AC3A340B-1E40-2545-ACE8-C61CF5DBC309}"/>
              </a:ext>
            </a:extLst>
          </p:cNvPr>
          <p:cNvSpPr/>
          <p:nvPr/>
        </p:nvSpPr>
        <p:spPr>
          <a:xfrm>
            <a:off x="7564582" y="1888177"/>
            <a:ext cx="66501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236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7787-D2D2-434C-9045-36F4763FCD05}"/>
              </a:ext>
            </a:extLst>
          </p:cNvPr>
          <p:cNvSpPr>
            <a:spLocks noGrp="1"/>
          </p:cNvSpPr>
          <p:nvPr>
            <p:ph type="title"/>
          </p:nvPr>
        </p:nvSpPr>
        <p:spPr>
          <a:xfrm>
            <a:off x="4263243" y="106878"/>
            <a:ext cx="7928756" cy="780153"/>
          </a:xfrm>
        </p:spPr>
        <p:txBody>
          <a:bodyPr>
            <a:normAutofit/>
          </a:bodyPr>
          <a:lstStyle/>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Locker Room Supervision</a:t>
            </a:r>
          </a:p>
        </p:txBody>
      </p:sp>
      <p:pic>
        <p:nvPicPr>
          <p:cNvPr id="5" name="Picture 1" descr="hazing-prevention-training-logo.jpg">
            <a:extLst>
              <a:ext uri="{FF2B5EF4-FFF2-40B4-BE49-F238E27FC236}">
                <a16:creationId xmlns:a16="http://schemas.microsoft.com/office/drawing/2014/main" id="{795FEF29-9666-3745-A3CC-83326D6B081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4455" b="-3"/>
          <a:stretch/>
        </p:blipFill>
        <p:spPr bwMode="auto">
          <a:xfrm>
            <a:off x="114300" y="907231"/>
            <a:ext cx="4723739"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E183BD6-8664-6E4E-AAA3-6012DAF4766F}"/>
              </a:ext>
            </a:extLst>
          </p:cNvPr>
          <p:cNvSpPr>
            <a:spLocks noGrp="1"/>
          </p:cNvSpPr>
          <p:nvPr>
            <p:ph idx="1"/>
          </p:nvPr>
        </p:nvSpPr>
        <p:spPr>
          <a:xfrm>
            <a:off x="5035138" y="1033153"/>
            <a:ext cx="6721434" cy="5824848"/>
          </a:xfrm>
        </p:spPr>
        <p:txBody>
          <a:bodyPr anchor="ctr">
            <a:normAutofit lnSpcReduction="10000"/>
          </a:bodyPr>
          <a:lstStyle/>
          <a:p>
            <a:pPr marL="0" indent="0">
              <a:buNone/>
            </a:pP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What Athletic Directors Can Do</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Talk to Coaches – have the conversation…</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Describe the expectations – show Coaches that the locker room isn’t the worse place to be.</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Include all venues – (Including bus trips, etc.)</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Check-in on Coaches  (“Walk-Throughs”)</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Meet regularly with struggling Coaches.</a:t>
            </a:r>
          </a:p>
          <a:p>
            <a:pPr marL="514350" indent="-514350">
              <a:buAutoNum type="arabicPeriod"/>
            </a:pPr>
            <a:r>
              <a:rPr lang="en-US" sz="2000" i="1" u="sng" dirty="0">
                <a:solidFill>
                  <a:srgbClr val="000000"/>
                </a:solidFill>
                <a:latin typeface="Tahoma" panose="020B0604030504040204" pitchFamily="34" charset="0"/>
                <a:ea typeface="Tahoma" panose="020B0604030504040204" pitchFamily="34" charset="0"/>
                <a:cs typeface="Tahoma" panose="020B0604030504040204" pitchFamily="34" charset="0"/>
              </a:rPr>
              <a:t>Pay attention</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514350" indent="-514350">
              <a:buAutoNum type="arabicPeriod"/>
            </a:pP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Train</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personnel…as a matter of practice.</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Review school district’s Hazing policy at EVERY Coaches’ meeting.</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With more responsibility falling on Coaches – it is more important than ever to provide support.</a:t>
            </a:r>
          </a:p>
          <a:p>
            <a:pPr marL="514350" indent="-514350">
              <a:buAutoNum type="arabicPeriod"/>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Begin with yourself – What do you believe?  What do you stand for?</a:t>
            </a:r>
          </a:p>
          <a:p>
            <a:pPr marL="0" indent="0">
              <a:buNone/>
            </a:pPr>
            <a:endParaRPr lang="en-US" sz="1100" dirty="0">
              <a:solidFill>
                <a:srgbClr val="000000"/>
              </a:solidFill>
            </a:endParaRPr>
          </a:p>
          <a:p>
            <a:pPr marL="514350" indent="-514350">
              <a:buAutoNum type="arabicPeriod"/>
            </a:pPr>
            <a:endParaRPr lang="en-US" sz="1100" dirty="0">
              <a:solidFill>
                <a:srgbClr val="000000"/>
              </a:solidFill>
            </a:endParaRPr>
          </a:p>
        </p:txBody>
      </p:sp>
    </p:spTree>
    <p:extLst>
      <p:ext uri="{BB962C8B-B14F-4D97-AF65-F5344CB8AC3E}">
        <p14:creationId xmlns:p14="http://schemas.microsoft.com/office/powerpoint/2010/main" val="202583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394FA-E657-834C-962F-AF0A27C31066}"/>
              </a:ext>
            </a:extLst>
          </p:cNvPr>
          <p:cNvPicPr>
            <a:picLocks noChangeAspect="1"/>
          </p:cNvPicPr>
          <p:nvPr/>
        </p:nvPicPr>
        <p:blipFill rotWithShape="1">
          <a:blip r:embed="rId2">
            <a:alphaModFix/>
          </a:blip>
          <a:srcRect l="33846" r="26062"/>
          <a:stretch/>
        </p:blipFill>
        <p:spPr>
          <a:xfrm>
            <a:off x="7115175" y="357188"/>
            <a:ext cx="4957763" cy="6072187"/>
          </a:xfrm>
          <a:prstGeom prst="rect">
            <a:avLst/>
          </a:prstGeom>
        </p:spPr>
      </p:pic>
      <p:sp>
        <p:nvSpPr>
          <p:cNvPr id="2" name="Title 1">
            <a:extLst>
              <a:ext uri="{FF2B5EF4-FFF2-40B4-BE49-F238E27FC236}">
                <a16:creationId xmlns:a16="http://schemas.microsoft.com/office/drawing/2014/main" id="{68377787-D2D2-434C-9045-36F4763FCD05}"/>
              </a:ext>
            </a:extLst>
          </p:cNvPr>
          <p:cNvSpPr>
            <a:spLocks noGrp="1"/>
          </p:cNvSpPr>
          <p:nvPr>
            <p:ph type="title"/>
          </p:nvPr>
        </p:nvSpPr>
        <p:spPr>
          <a:xfrm>
            <a:off x="257175" y="1"/>
            <a:ext cx="6738938" cy="985651"/>
          </a:xfrm>
        </p:spPr>
        <p:txBody>
          <a:bodyPr>
            <a:normAutofit/>
          </a:bodyPr>
          <a:lstStyle/>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Locker Room Supervision</a:t>
            </a:r>
          </a:p>
        </p:txBody>
      </p:sp>
      <p:sp>
        <p:nvSpPr>
          <p:cNvPr id="3" name="Content Placeholder 2">
            <a:extLst>
              <a:ext uri="{FF2B5EF4-FFF2-40B4-BE49-F238E27FC236}">
                <a16:creationId xmlns:a16="http://schemas.microsoft.com/office/drawing/2014/main" id="{2E183BD6-8664-6E4E-AAA3-6012DAF4766F}"/>
              </a:ext>
            </a:extLst>
          </p:cNvPr>
          <p:cNvSpPr>
            <a:spLocks noGrp="1"/>
          </p:cNvSpPr>
          <p:nvPr>
            <p:ph idx="1"/>
          </p:nvPr>
        </p:nvSpPr>
        <p:spPr>
          <a:xfrm>
            <a:off x="257175" y="843148"/>
            <a:ext cx="6858000" cy="5943415"/>
          </a:xfrm>
        </p:spPr>
        <p:txBody>
          <a:bodyPr anchor="ctr">
            <a:normAutofit/>
          </a:bodyPr>
          <a:lstStyle/>
          <a:p>
            <a:pPr marL="0" indent="0" algn="just">
              <a:buNone/>
            </a:pPr>
            <a:r>
              <a:rPr lang="en-US" sz="2400" u="sng" dirty="0">
                <a:solidFill>
                  <a:srgbClr val="000000"/>
                </a:solidFill>
                <a:latin typeface="Tahoma" panose="020B0604030504040204" pitchFamily="34" charset="0"/>
                <a:ea typeface="Tahoma" panose="020B0604030504040204" pitchFamily="34" charset="0"/>
                <a:cs typeface="Tahoma" panose="020B0604030504040204" pitchFamily="34" charset="0"/>
              </a:rPr>
              <a:t>What Athletic Directors can do</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(continued)</a:t>
            </a:r>
          </a:p>
          <a:p>
            <a:pPr marL="0" indent="0" algn="just">
              <a:buNone/>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11. Meet with/collaborate with the Physical Education staff.</a:t>
            </a:r>
          </a:p>
          <a:p>
            <a:pPr marL="0" indent="0" algn="just">
              <a:buNone/>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12. Along with providing strict rules and a plan for supervision, Athletic Directors (and Coaches) need to set the tone for safety in the locker room.</a:t>
            </a:r>
          </a:p>
          <a:p>
            <a:pPr marL="0" indent="0" algn="ctr">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Athletic Directors need to talk to coaches, teachers, and administrators about the potential hazards of the locker room.</a:t>
            </a:r>
          </a:p>
          <a:p>
            <a:pPr marL="0" indent="0" algn="just">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Explain the importance of supervising this area.  </a:t>
            </a:r>
          </a:p>
          <a:p>
            <a:pPr marL="0" indent="0" algn="just">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Ask staff members to put this venue on their radar screen – to check out the locker room anytime they are in the area.  </a:t>
            </a:r>
          </a:p>
        </p:txBody>
      </p:sp>
    </p:spTree>
    <p:extLst>
      <p:ext uri="{BB962C8B-B14F-4D97-AF65-F5344CB8AC3E}">
        <p14:creationId xmlns:p14="http://schemas.microsoft.com/office/powerpoint/2010/main" val="87298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01F-D75A-E342-8643-3A52D706D3FC}"/>
              </a:ext>
            </a:extLst>
          </p:cNvPr>
          <p:cNvSpPr>
            <a:spLocks noGrp="1"/>
          </p:cNvSpPr>
          <p:nvPr>
            <p:ph type="title"/>
          </p:nvPr>
        </p:nvSpPr>
        <p:spPr>
          <a:xfrm>
            <a:off x="0" y="1"/>
            <a:ext cx="6900861" cy="1035961"/>
          </a:xfrm>
        </p:spPr>
        <p:txBody>
          <a:bodyPr>
            <a:normAutofit fontScale="90000"/>
          </a:bodyPr>
          <a:lstStyle/>
          <a:p>
            <a:pPr algn="ctr"/>
            <a:r>
              <a:rPr lang="en-US" sz="3700" b="1" dirty="0">
                <a:latin typeface="Tahoma" panose="020B0604030504040204" pitchFamily="34" charset="0"/>
                <a:ea typeface="Tahoma" panose="020B0604030504040204" pitchFamily="34" charset="0"/>
                <a:cs typeface="Tahoma" panose="020B0604030504040204" pitchFamily="34" charset="0"/>
              </a:rPr>
              <a:t>Locker Room Monitoring &amp; Supervision</a:t>
            </a:r>
          </a:p>
        </p:txBody>
      </p:sp>
      <p:sp>
        <p:nvSpPr>
          <p:cNvPr id="3" name="Content Placeholder 2">
            <a:extLst>
              <a:ext uri="{FF2B5EF4-FFF2-40B4-BE49-F238E27FC236}">
                <a16:creationId xmlns:a16="http://schemas.microsoft.com/office/drawing/2014/main" id="{B2593500-6A29-AA41-B591-6CFE5B9CD084}"/>
              </a:ext>
            </a:extLst>
          </p:cNvPr>
          <p:cNvSpPr>
            <a:spLocks noGrp="1"/>
          </p:cNvSpPr>
          <p:nvPr>
            <p:ph idx="1"/>
          </p:nvPr>
        </p:nvSpPr>
        <p:spPr>
          <a:xfrm>
            <a:off x="342899" y="1187532"/>
            <a:ext cx="6557961" cy="5670468"/>
          </a:xfrm>
        </p:spPr>
        <p:txBody>
          <a:bodyPr anchor="t">
            <a:normAutofit/>
          </a:bodyPr>
          <a:lstStyle/>
          <a:p>
            <a:pPr marL="0" indent="0">
              <a:buNone/>
            </a:pPr>
            <a:r>
              <a:rPr lang="en-US" sz="2000" u="sng" dirty="0">
                <a:latin typeface="Tahoma" panose="020B0604030504040204" pitchFamily="34" charset="0"/>
                <a:ea typeface="Tahoma" panose="020B0604030504040204" pitchFamily="34" charset="0"/>
                <a:cs typeface="Tahoma" panose="020B0604030504040204" pitchFamily="34" charset="0"/>
              </a:rPr>
              <a:t>Tips and Techniques</a:t>
            </a:r>
            <a:r>
              <a:rPr lang="en-US" sz="2000" dirty="0">
                <a:latin typeface="Tahoma" panose="020B0604030504040204" pitchFamily="34" charset="0"/>
                <a:ea typeface="Tahoma" panose="020B0604030504040204" pitchFamily="34" charset="0"/>
                <a:cs typeface="Tahoma" panose="020B0604030504040204" pitchFamily="34" charset="0"/>
              </a:rPr>
              <a:t>:</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Coaching staffs rotate – have assistant coaches take turns</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Assign an out-of-season coach</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Hire a monitor to supervise the locker room (Male coaches coaching a female team and vise-versa)</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Utilize equipment managers, maintenance personnel</a:t>
            </a:r>
          </a:p>
          <a:p>
            <a:pPr marL="514350" indent="-514350">
              <a:buAutoNum type="arabicPeriod"/>
            </a:pPr>
            <a:r>
              <a:rPr lang="en-US" sz="2000" i="1" dirty="0">
                <a:latin typeface="Tahoma" panose="020B0604030504040204" pitchFamily="34" charset="0"/>
                <a:ea typeface="Tahoma" panose="020B0604030504040204" pitchFamily="34" charset="0"/>
                <a:cs typeface="Tahoma" panose="020B0604030504040204" pitchFamily="34" charset="0"/>
              </a:rPr>
              <a:t>“All-in and All-out” </a:t>
            </a:r>
            <a:r>
              <a:rPr lang="en-US" sz="2000" dirty="0">
                <a:latin typeface="Tahoma" panose="020B0604030504040204" pitchFamily="34" charset="0"/>
                <a:ea typeface="Tahoma" panose="020B0604030504040204" pitchFamily="34" charset="0"/>
                <a:cs typeface="Tahoma" panose="020B0604030504040204" pitchFamily="34" charset="0"/>
              </a:rPr>
              <a:t>together plan</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Provide training to any persons supervising the locker room</a:t>
            </a:r>
          </a:p>
          <a:p>
            <a:pPr marL="514350" indent="-514350">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Present a </a:t>
            </a:r>
            <a:r>
              <a:rPr lang="en-US" sz="2000" u="sng" dirty="0">
                <a:latin typeface="Tahoma" panose="020B0604030504040204" pitchFamily="34" charset="0"/>
                <a:ea typeface="Tahoma" panose="020B0604030504040204" pitchFamily="34" charset="0"/>
                <a:cs typeface="Tahoma" panose="020B0604030504040204" pitchFamily="34" charset="0"/>
              </a:rPr>
              <a:t>Locker Room Supervision Plan </a:t>
            </a:r>
            <a:r>
              <a:rPr lang="en-US" sz="2000" dirty="0">
                <a:latin typeface="Tahoma" panose="020B0604030504040204" pitchFamily="34" charset="0"/>
                <a:ea typeface="Tahoma" panose="020B0604030504040204" pitchFamily="34" charset="0"/>
                <a:cs typeface="Tahoma" panose="020B0604030504040204" pitchFamily="34" charset="0"/>
              </a:rPr>
              <a:t>to your School Board – get their ‘buy-in’   (This is moving you one-step closer to eliminating hazing in your program.)</a:t>
            </a:r>
          </a:p>
          <a:p>
            <a:pPr marL="0" indent="0">
              <a:buNone/>
            </a:pPr>
            <a:endParaRPr lang="en-US" sz="1500" dirty="0"/>
          </a:p>
        </p:txBody>
      </p:sp>
      <p:pic>
        <p:nvPicPr>
          <p:cNvPr id="5" name="Picture 4">
            <a:extLst>
              <a:ext uri="{FF2B5EF4-FFF2-40B4-BE49-F238E27FC236}">
                <a16:creationId xmlns:a16="http://schemas.microsoft.com/office/drawing/2014/main" id="{AAA7C205-6137-C345-8287-4EDDD15AF926}"/>
              </a:ext>
            </a:extLst>
          </p:cNvPr>
          <p:cNvPicPr>
            <a:picLocks noChangeAspect="1"/>
          </p:cNvPicPr>
          <p:nvPr/>
        </p:nvPicPr>
        <p:blipFill rotWithShape="1">
          <a:blip r:embed="rId2"/>
          <a:srcRect l="30093" r="5912" b="-1"/>
          <a:stretch/>
        </p:blipFill>
        <p:spPr>
          <a:xfrm>
            <a:off x="6900862" y="171450"/>
            <a:ext cx="5072063" cy="532524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0455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Text Box 6">
            <a:extLst>
              <a:ext uri="{FF2B5EF4-FFF2-40B4-BE49-F238E27FC236}">
                <a16:creationId xmlns:a16="http://schemas.microsoft.com/office/drawing/2014/main" id="{1789E46A-4F75-4189-BF8E-ABCE3F689DB1}"/>
              </a:ext>
            </a:extLst>
          </p:cNvPr>
          <p:cNvSpPr txBox="1">
            <a:spLocks noChangeArrowheads="1"/>
          </p:cNvSpPr>
          <p:nvPr/>
        </p:nvSpPr>
        <p:spPr bwMode="auto">
          <a:xfrm>
            <a:off x="1602432" y="809159"/>
            <a:ext cx="8891977"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US" sz="5400" b="1" i="1" dirty="0">
                <a:solidFill>
                  <a:srgbClr val="663300"/>
                </a:solidFill>
                <a:effectLst>
                  <a:outerShdw blurRad="38100" dist="38100" dir="2700000" algn="tl">
                    <a:srgbClr val="000000"/>
                  </a:outerShdw>
                </a:effectLst>
              </a:rPr>
              <a:t>LEGAL DISCLAIMER</a:t>
            </a:r>
          </a:p>
        </p:txBody>
      </p:sp>
      <p:sp>
        <p:nvSpPr>
          <p:cNvPr id="64519" name="Text Box 7">
            <a:extLst>
              <a:ext uri="{FF2B5EF4-FFF2-40B4-BE49-F238E27FC236}">
                <a16:creationId xmlns:a16="http://schemas.microsoft.com/office/drawing/2014/main" id="{0827D300-9F4F-49B7-A300-184CAE8D2844}"/>
              </a:ext>
            </a:extLst>
          </p:cNvPr>
          <p:cNvSpPr txBox="1">
            <a:spLocks noChangeArrowheads="1"/>
          </p:cNvSpPr>
          <p:nvPr/>
        </p:nvSpPr>
        <p:spPr bwMode="auto">
          <a:xfrm>
            <a:off x="398351" y="1873319"/>
            <a:ext cx="11479794" cy="4770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lnSpc>
                <a:spcPct val="85000"/>
              </a:lnSpc>
              <a:spcBef>
                <a:spcPct val="40000"/>
              </a:spcBef>
              <a:defRPr/>
            </a:pPr>
            <a:r>
              <a:rPr lang="en-US" sz="4000" b="1" dirty="0">
                <a:solidFill>
                  <a:srgbClr val="002060"/>
                </a:solidFill>
              </a:rPr>
              <a:t>The Information Provided In This Presentation</a:t>
            </a:r>
            <a:br>
              <a:rPr lang="en-US" sz="4000" b="1" dirty="0">
                <a:solidFill>
                  <a:srgbClr val="002060"/>
                </a:solidFill>
              </a:rPr>
            </a:br>
            <a:r>
              <a:rPr lang="en-US" sz="4000" b="1" dirty="0">
                <a:solidFill>
                  <a:srgbClr val="002060"/>
                </a:solidFill>
              </a:rPr>
              <a:t>Is </a:t>
            </a:r>
            <a:r>
              <a:rPr lang="en-US" sz="4000" b="1" i="1" dirty="0">
                <a:solidFill>
                  <a:srgbClr val="002060"/>
                </a:solidFill>
              </a:rPr>
              <a:t>NOT</a:t>
            </a:r>
            <a:r>
              <a:rPr lang="en-US" sz="4000" b="1" dirty="0">
                <a:solidFill>
                  <a:srgbClr val="002060"/>
                </a:solidFill>
              </a:rPr>
              <a:t> A Substitute For Legal Advice.</a:t>
            </a:r>
          </a:p>
          <a:p>
            <a:pPr algn="ctr">
              <a:lnSpc>
                <a:spcPct val="85000"/>
              </a:lnSpc>
              <a:spcBef>
                <a:spcPct val="40000"/>
              </a:spcBef>
              <a:defRPr/>
            </a:pPr>
            <a:r>
              <a:rPr lang="en-US" sz="4000" b="1" dirty="0">
                <a:solidFill>
                  <a:srgbClr val="002060"/>
                </a:solidFill>
              </a:rPr>
              <a:t>There May Be Nuances Of State Or Local</a:t>
            </a:r>
            <a:br>
              <a:rPr lang="en-US" sz="4000" b="1" dirty="0">
                <a:solidFill>
                  <a:srgbClr val="002060"/>
                </a:solidFill>
              </a:rPr>
            </a:br>
            <a:r>
              <a:rPr lang="en-US" sz="4000" b="1" dirty="0">
                <a:solidFill>
                  <a:srgbClr val="002060"/>
                </a:solidFill>
              </a:rPr>
              <a:t>Law That Could Affect Implementation Of</a:t>
            </a:r>
            <a:br>
              <a:rPr lang="en-US" sz="4000" b="1" dirty="0">
                <a:solidFill>
                  <a:srgbClr val="002060"/>
                </a:solidFill>
              </a:rPr>
            </a:br>
            <a:r>
              <a:rPr lang="en-US" sz="4000" b="1" dirty="0">
                <a:solidFill>
                  <a:srgbClr val="002060"/>
                </a:solidFill>
              </a:rPr>
              <a:t>Strategies Or Policies Discussed In The Presentation.</a:t>
            </a:r>
          </a:p>
          <a:p>
            <a:pPr algn="ctr">
              <a:lnSpc>
                <a:spcPct val="85000"/>
              </a:lnSpc>
              <a:spcBef>
                <a:spcPct val="40000"/>
              </a:spcBef>
              <a:defRPr/>
            </a:pPr>
            <a:r>
              <a:rPr lang="en-US" sz="4000" b="1" dirty="0">
                <a:solidFill>
                  <a:srgbClr val="002060"/>
                </a:solidFill>
              </a:rPr>
              <a:t>Participants Are Strongly Encouraged To Seek The Advice Of Their State Association Or School District Legal Counsel.</a:t>
            </a:r>
          </a:p>
        </p:txBody>
      </p:sp>
      <p:sp>
        <p:nvSpPr>
          <p:cNvPr id="4" name="Content Placeholder 3">
            <a:extLst>
              <a:ext uri="{FF2B5EF4-FFF2-40B4-BE49-F238E27FC236}">
                <a16:creationId xmlns:a16="http://schemas.microsoft.com/office/drawing/2014/main" id="{D4A7432B-02BF-9C46-8FF5-82FBE1607A2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3621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38D9-097F-A04E-AE0F-2E273327F9BE}"/>
              </a:ext>
            </a:extLst>
          </p:cNvPr>
          <p:cNvSpPr>
            <a:spLocks noGrp="1"/>
          </p:cNvSpPr>
          <p:nvPr>
            <p:ph type="title"/>
          </p:nvPr>
        </p:nvSpPr>
        <p:spPr>
          <a:xfrm>
            <a:off x="838200" y="1"/>
            <a:ext cx="10515600" cy="1014412"/>
          </a:xfrm>
        </p:spPr>
        <p:txBody>
          <a:bodyPr/>
          <a:lstStyle/>
          <a:p>
            <a:pPr algn="ctr"/>
            <a:r>
              <a:rPr lang="en-US" u="sng" dirty="0">
                <a:latin typeface="Tahoma" panose="020B0604030504040204" pitchFamily="34" charset="0"/>
                <a:ea typeface="Tahoma" panose="020B0604030504040204" pitchFamily="34" charset="0"/>
                <a:cs typeface="Tahoma" panose="020B0604030504040204" pitchFamily="34" charset="0"/>
              </a:rPr>
              <a:t>Recommendations for Athletic Directors:</a:t>
            </a:r>
          </a:p>
        </p:txBody>
      </p:sp>
      <p:sp>
        <p:nvSpPr>
          <p:cNvPr id="3" name="Content Placeholder 2">
            <a:extLst>
              <a:ext uri="{FF2B5EF4-FFF2-40B4-BE49-F238E27FC236}">
                <a16:creationId xmlns:a16="http://schemas.microsoft.com/office/drawing/2014/main" id="{6C7328D0-D007-EA43-AE18-49DBE6011C5A}"/>
              </a:ext>
            </a:extLst>
          </p:cNvPr>
          <p:cNvSpPr>
            <a:spLocks noGrp="1"/>
          </p:cNvSpPr>
          <p:nvPr>
            <p:ph idx="1"/>
          </p:nvPr>
        </p:nvSpPr>
        <p:spPr>
          <a:xfrm>
            <a:off x="471488" y="1014413"/>
            <a:ext cx="11201400" cy="560070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Make a commitment to </a:t>
            </a:r>
            <a:r>
              <a:rPr lang="en-US" i="1" u="sng" dirty="0">
                <a:latin typeface="Tahoma" panose="020B0604030504040204" pitchFamily="34" charset="0"/>
                <a:ea typeface="Tahoma" panose="020B0604030504040204" pitchFamily="34" charset="0"/>
                <a:cs typeface="Tahoma" panose="020B0604030504040204" pitchFamily="34" charset="0"/>
              </a:rPr>
              <a:t>“change the culture”.</a:t>
            </a:r>
          </a:p>
          <a:p>
            <a:r>
              <a:rPr lang="en-US" dirty="0">
                <a:latin typeface="Tahoma" panose="020B0604030504040204" pitchFamily="34" charset="0"/>
                <a:ea typeface="Tahoma" panose="020B0604030504040204" pitchFamily="34" charset="0"/>
                <a:cs typeface="Tahoma" panose="020B0604030504040204" pitchFamily="34" charset="0"/>
              </a:rPr>
              <a:t>Ensure “buy-in” from school administration and school board.</a:t>
            </a:r>
          </a:p>
          <a:p>
            <a:r>
              <a:rPr lang="en-US" dirty="0">
                <a:latin typeface="Tahoma" panose="020B0604030504040204" pitchFamily="34" charset="0"/>
                <a:ea typeface="Tahoma" panose="020B0604030504040204" pitchFamily="34" charset="0"/>
                <a:cs typeface="Tahoma" panose="020B0604030504040204" pitchFamily="34" charset="0"/>
              </a:rPr>
              <a:t>Know and understand the school district’s anti-hazing policy.</a:t>
            </a:r>
          </a:p>
          <a:p>
            <a:r>
              <a:rPr lang="en-US" dirty="0">
                <a:latin typeface="Tahoma" panose="020B0604030504040204" pitchFamily="34" charset="0"/>
                <a:ea typeface="Tahoma" panose="020B0604030504040204" pitchFamily="34" charset="0"/>
                <a:cs typeface="Tahoma" panose="020B0604030504040204" pitchFamily="34" charset="0"/>
              </a:rPr>
              <a:t>Be available to your coaches to listen and react to their concerns.</a:t>
            </a:r>
          </a:p>
          <a:p>
            <a:r>
              <a:rPr lang="en-US" dirty="0">
                <a:latin typeface="Tahoma" panose="020B0604030504040204" pitchFamily="34" charset="0"/>
                <a:ea typeface="Tahoma" panose="020B0604030504040204" pitchFamily="34" charset="0"/>
                <a:cs typeface="Tahoma" panose="020B0604030504040204" pitchFamily="34" charset="0"/>
              </a:rPr>
              <a:t>Create an environment of trust, respect, and sincere concern.</a:t>
            </a:r>
          </a:p>
          <a:p>
            <a:r>
              <a:rPr lang="en-US" dirty="0">
                <a:latin typeface="Tahoma" panose="020B0604030504040204" pitchFamily="34" charset="0"/>
                <a:ea typeface="Tahoma" panose="020B0604030504040204" pitchFamily="34" charset="0"/>
                <a:cs typeface="Tahoma" panose="020B0604030504040204" pitchFamily="34" charset="0"/>
              </a:rPr>
              <a:t>Hold the difficult conversations with your coaches.</a:t>
            </a:r>
          </a:p>
          <a:p>
            <a:r>
              <a:rPr lang="en-US" dirty="0">
                <a:latin typeface="Tahoma" panose="020B0604030504040204" pitchFamily="34" charset="0"/>
                <a:ea typeface="Tahoma" panose="020B0604030504040204" pitchFamily="34" charset="0"/>
                <a:cs typeface="Tahoma" panose="020B0604030504040204" pitchFamily="34" charset="0"/>
              </a:rPr>
              <a:t>Send a clear message that hazing will not be tolerated.</a:t>
            </a:r>
          </a:p>
          <a:p>
            <a:r>
              <a:rPr lang="en-US" dirty="0">
                <a:latin typeface="Tahoma" panose="020B0604030504040204" pitchFamily="34" charset="0"/>
                <a:ea typeface="Tahoma" panose="020B0604030504040204" pitchFamily="34" charset="0"/>
                <a:cs typeface="Tahoma" panose="020B0604030504040204" pitchFamily="34" charset="0"/>
              </a:rPr>
              <a:t>Train staff to recognize signs of hazing and proper locker room supervision.</a:t>
            </a:r>
          </a:p>
          <a:p>
            <a:r>
              <a:rPr lang="en-US" dirty="0">
                <a:latin typeface="Tahoma" panose="020B0604030504040204" pitchFamily="34" charset="0"/>
                <a:ea typeface="Tahoma" panose="020B0604030504040204" pitchFamily="34" charset="0"/>
                <a:cs typeface="Tahoma" panose="020B0604030504040204" pitchFamily="34" charset="0"/>
              </a:rPr>
              <a:t>Do the right thing for kids – keep kids safe.  </a:t>
            </a:r>
          </a:p>
          <a:p>
            <a:pPr marL="0" indent="0" algn="ctr">
              <a:buNone/>
            </a:pPr>
            <a:r>
              <a:rPr lang="en-US" i="1" dirty="0">
                <a:solidFill>
                  <a:srgbClr val="C00000"/>
                </a:solidFill>
                <a:latin typeface="Tahoma" panose="020B0604030504040204" pitchFamily="34" charset="0"/>
                <a:ea typeface="Tahoma" panose="020B0604030504040204" pitchFamily="34" charset="0"/>
                <a:cs typeface="Tahoma" panose="020B0604030504040204" pitchFamily="34" charset="0"/>
              </a:rPr>
              <a:t>Education-Based Athletics</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055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BD49-D419-A84F-BC7A-C0BDAFC0A33E}"/>
              </a:ext>
            </a:extLst>
          </p:cNvPr>
          <p:cNvSpPr>
            <a:spLocks noGrp="1"/>
          </p:cNvSpPr>
          <p:nvPr>
            <p:ph type="title"/>
          </p:nvPr>
        </p:nvSpPr>
        <p:spPr>
          <a:xfrm>
            <a:off x="439387" y="0"/>
            <a:ext cx="10914413" cy="581891"/>
          </a:xfrm>
        </p:spPr>
        <p:txBody>
          <a:bodyPr>
            <a:normAutofit fontScale="90000"/>
          </a:bodyPr>
          <a:lstStyle/>
          <a:p>
            <a:pPr algn="ctr"/>
            <a:r>
              <a:rPr lang="en-US" b="1" u="sng" dirty="0">
                <a:latin typeface="Tahoma" panose="020B0604030504040204" pitchFamily="34" charset="0"/>
                <a:ea typeface="Tahoma" panose="020B0604030504040204" pitchFamily="34" charset="0"/>
                <a:cs typeface="Tahoma" panose="020B0604030504040204" pitchFamily="34" charset="0"/>
              </a:rPr>
              <a:t>RESOURCES</a:t>
            </a:r>
          </a:p>
        </p:txBody>
      </p:sp>
      <p:sp>
        <p:nvSpPr>
          <p:cNvPr id="3" name="Content Placeholder 2">
            <a:extLst>
              <a:ext uri="{FF2B5EF4-FFF2-40B4-BE49-F238E27FC236}">
                <a16:creationId xmlns:a16="http://schemas.microsoft.com/office/drawing/2014/main" id="{65DC66B9-AC44-9749-9C28-732208DA3BC4}"/>
              </a:ext>
            </a:extLst>
          </p:cNvPr>
          <p:cNvSpPr>
            <a:spLocks noGrp="1"/>
          </p:cNvSpPr>
          <p:nvPr>
            <p:ph idx="1"/>
          </p:nvPr>
        </p:nvSpPr>
        <p:spPr>
          <a:xfrm>
            <a:off x="261257" y="665020"/>
            <a:ext cx="11839699" cy="6192980"/>
          </a:xfrm>
        </p:spPr>
        <p:txBody>
          <a:bodyPr>
            <a:normAutofit fontScale="92500" lnSpcReduction="10000"/>
          </a:bodyPr>
          <a:lstStyle/>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National Federation of State High School Associations            </a:t>
            </a:r>
            <a:r>
              <a:rPr lang="en-US" sz="3000" dirty="0">
                <a:latin typeface="Tahoma" panose="020B0604030504040204" pitchFamily="34" charset="0"/>
                <a:ea typeface="Tahoma" panose="020B0604030504040204" pitchFamily="34" charset="0"/>
                <a:cs typeface="Tahoma" panose="020B0604030504040204" pitchFamily="34" charset="0"/>
                <a:hlinkClick r:id="rId3"/>
              </a:rPr>
              <a:t>www.nfhslearn.org</a:t>
            </a:r>
            <a:r>
              <a:rPr lang="en-US" sz="3000"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Stop Hazing</a:t>
            </a:r>
            <a:r>
              <a:rPr lang="en-US" sz="22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4"/>
              </a:rPr>
              <a:t>www.stophazing.org</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Hazing Prevention</a:t>
            </a:r>
            <a:r>
              <a:rPr lang="en-US"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5"/>
              </a:rPr>
              <a:t>www.hazingprevention.org</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Alfred University Report</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6"/>
              </a:rPr>
              <a:t>www.Alfred.edu/hs.hazing</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Hank </a:t>
            </a:r>
            <a:r>
              <a:rPr lang="en-US" sz="2200" b="1" dirty="0" err="1">
                <a:latin typeface="Tahoma" panose="020B0604030504040204" pitchFamily="34" charset="0"/>
                <a:ea typeface="Tahoma" panose="020B0604030504040204" pitchFamily="34" charset="0"/>
                <a:cs typeface="Tahoma" panose="020B0604030504040204" pitchFamily="34" charset="0"/>
              </a:rPr>
              <a:t>Nuwer</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7"/>
              </a:rPr>
              <a:t>www.hazing.hanknuwer.com</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1900" b="1" dirty="0">
                <a:latin typeface="Tahoma" panose="020B0604030504040204" pitchFamily="34" charset="0"/>
                <a:ea typeface="Tahoma" panose="020B0604030504040204" pitchFamily="34" charset="0"/>
                <a:cs typeface="Tahoma" panose="020B0604030504040204" pitchFamily="34" charset="0"/>
              </a:rPr>
              <a:t>Scott Rosberg </a:t>
            </a:r>
            <a:r>
              <a:rPr lang="en-US" sz="1900" dirty="0">
                <a:latin typeface="Tahoma" panose="020B0604030504040204" pitchFamily="34" charset="0"/>
                <a:ea typeface="Tahoma" panose="020B0604030504040204" pitchFamily="34" charset="0"/>
                <a:cs typeface="Tahoma" panose="020B0604030504040204" pitchFamily="34" charset="0"/>
              </a:rPr>
              <a:t>– </a:t>
            </a:r>
            <a:r>
              <a:rPr lang="en-US" sz="1900" i="1" u="sng" dirty="0">
                <a:latin typeface="Tahoma" panose="020B0604030504040204" pitchFamily="34" charset="0"/>
                <a:ea typeface="Tahoma" panose="020B0604030504040204" pitchFamily="34" charset="0"/>
                <a:cs typeface="Tahoma" panose="020B0604030504040204" pitchFamily="34" charset="0"/>
              </a:rPr>
              <a:t>“The Locker Room: Creating a Culture of Success”</a:t>
            </a:r>
            <a:r>
              <a:rPr lang="en-US" sz="1900" dirty="0">
                <a:latin typeface="Tahoma" panose="020B0604030504040204" pitchFamily="34" charset="0"/>
                <a:ea typeface="Tahoma" panose="020B0604030504040204" pitchFamily="34" charset="0"/>
                <a:cs typeface="Tahoma" panose="020B0604030504040204" pitchFamily="34" charset="0"/>
              </a:rPr>
              <a:t> 	   </a:t>
            </a:r>
            <a:r>
              <a:rPr lang="en-US" sz="1900" dirty="0">
                <a:latin typeface="Tahoma" panose="020B0604030504040204" pitchFamily="34" charset="0"/>
                <a:ea typeface="Tahoma" panose="020B0604030504040204" pitchFamily="34" charset="0"/>
                <a:cs typeface="Tahoma" panose="020B0604030504040204" pitchFamily="34" charset="0"/>
                <a:hlinkClick r:id="rId8"/>
              </a:rPr>
              <a:t>www.greatresourcesforcoaches.com</a:t>
            </a:r>
            <a:r>
              <a:rPr lang="en-US" sz="1900"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Proactive Coaching</a:t>
            </a:r>
            <a:r>
              <a:rPr lang="en-US"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9"/>
              </a:rPr>
              <a:t>www.proactivecoaching.info</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200" b="1" i="1" dirty="0">
                <a:latin typeface="Tahoma" panose="020B0604030504040204" pitchFamily="34" charset="0"/>
                <a:ea typeface="Tahoma" panose="020B0604030504040204" pitchFamily="34" charset="0"/>
                <a:cs typeface="Tahoma" panose="020B0604030504040204" pitchFamily="34" charset="0"/>
              </a:rPr>
              <a:t>“Google”: </a:t>
            </a:r>
            <a:r>
              <a:rPr lang="en-US" b="1" i="1" dirty="0">
                <a:latin typeface="Tahoma" panose="020B0604030504040204" pitchFamily="34" charset="0"/>
                <a:ea typeface="Tahoma" panose="020B0604030504040204" pitchFamily="34" charset="0"/>
                <a:cs typeface="Tahoma" panose="020B0604030504040204" pitchFamily="34" charset="0"/>
              </a:rPr>
              <a:t>	</a:t>
            </a:r>
            <a:r>
              <a:rPr lang="en-US" sz="2200" dirty="0">
                <a:latin typeface="Tahoma" panose="020B0604030504040204" pitchFamily="34" charset="0"/>
                <a:ea typeface="Tahoma" panose="020B0604030504040204" pitchFamily="34" charset="0"/>
                <a:cs typeface="Tahoma" panose="020B0604030504040204" pitchFamily="34" charset="0"/>
              </a:rPr>
              <a:t>“MCPS Athletics Supervision Action Plan” &amp; “ACP-E Supervision &amp; Locker Room Plan”</a:t>
            </a:r>
          </a:p>
          <a:p>
            <a:pPr>
              <a:lnSpc>
                <a:spcPct val="150000"/>
              </a:lnSpc>
            </a:pPr>
            <a:r>
              <a:rPr lang="en-US" sz="2200" b="1" dirty="0">
                <a:latin typeface="Tahoma" panose="020B0604030504040204" pitchFamily="34" charset="0"/>
                <a:ea typeface="Tahoma" panose="020B0604030504040204" pitchFamily="34" charset="0"/>
                <a:cs typeface="Tahoma" panose="020B0604030504040204" pitchFamily="34" charset="0"/>
              </a:rPr>
              <a:t>Safe Sport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a:latin typeface="Tahoma" panose="020B0604030504040204" pitchFamily="34" charset="0"/>
                <a:ea typeface="Tahoma" panose="020B0604030504040204" pitchFamily="34" charset="0"/>
                <a:cs typeface="Tahoma" panose="020B0604030504040204" pitchFamily="34" charset="0"/>
                <a:hlinkClick r:id="rId10"/>
              </a:rPr>
              <a:t>www.uscenterforsafesport.org</a:t>
            </a:r>
            <a:r>
              <a:rPr lang="en-US" sz="26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20421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4BE86-E451-E140-B08A-5D04243BB940}"/>
              </a:ext>
            </a:extLst>
          </p:cNvPr>
          <p:cNvSpPr>
            <a:spLocks noGrp="1"/>
          </p:cNvSpPr>
          <p:nvPr>
            <p:ph type="title"/>
          </p:nvPr>
        </p:nvSpPr>
        <p:spPr>
          <a:xfrm>
            <a:off x="7848600" y="374201"/>
            <a:ext cx="4026408" cy="5945006"/>
          </a:xfrm>
        </p:spPr>
        <p:txBody>
          <a:bodyPr vert="horz" lIns="91440" tIns="45720" rIns="91440" bIns="45720" rtlCol="0" anchor="b">
            <a:normAutofit fontScale="90000"/>
          </a:bodyPr>
          <a:lstStyle/>
          <a:p>
            <a:pPr algn="ctr"/>
            <a:r>
              <a:rPr lang="en-US" sz="3600" u="sng" kern="1200" dirty="0">
                <a:solidFill>
                  <a:schemeClr val="tx1"/>
                </a:solidFill>
                <a:latin typeface="Tahoma" panose="020B0604030504040204" pitchFamily="34" charset="0"/>
                <a:ea typeface="Tahoma" panose="020B0604030504040204" pitchFamily="34" charset="0"/>
                <a:cs typeface="Tahoma" panose="020B0604030504040204" pitchFamily="34" charset="0"/>
              </a:rPr>
              <a:t>FREE</a:t>
            </a:r>
            <a:r>
              <a:rPr lang="en-US" sz="3600" kern="1200" dirty="0">
                <a:solidFill>
                  <a:schemeClr val="tx1"/>
                </a:solidFill>
                <a:latin typeface="Tahoma" panose="020B0604030504040204" pitchFamily="34" charset="0"/>
                <a:ea typeface="Tahoma" panose="020B0604030504040204" pitchFamily="34" charset="0"/>
                <a:cs typeface="Tahoma" panose="020B0604030504040204" pitchFamily="34" charset="0"/>
              </a:rPr>
              <a:t> Courses:</a:t>
            </a:r>
            <a:br>
              <a:rPr lang="en-US" sz="3600" kern="12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3600"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4000" i="1" kern="1200" dirty="0">
                <a:solidFill>
                  <a:srgbClr val="011893"/>
                </a:solidFill>
                <a:latin typeface="Tahoma" panose="020B0604030504040204" pitchFamily="34" charset="0"/>
                <a:ea typeface="Tahoma" panose="020B0604030504040204" pitchFamily="34" charset="0"/>
                <a:cs typeface="Tahoma" panose="020B0604030504040204" pitchFamily="34" charset="0"/>
              </a:rPr>
              <a:t>Bullying, Hazing and Inappropriate Behaviors</a:t>
            </a:r>
            <a:br>
              <a:rPr lang="en-US" sz="4000" i="1" kern="12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4000" i="1"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4000" i="1" kern="1200" dirty="0">
                <a:solidFill>
                  <a:srgbClr val="009051"/>
                </a:solidFill>
                <a:latin typeface="Tahoma" panose="020B0604030504040204" pitchFamily="34" charset="0"/>
                <a:ea typeface="Tahoma" panose="020B0604030504040204" pitchFamily="34" charset="0"/>
                <a:cs typeface="Tahoma" panose="020B0604030504040204" pitchFamily="34" charset="0"/>
              </a:rPr>
              <a:t>Hazing Prevention for Students</a:t>
            </a:r>
            <a:br>
              <a:rPr lang="en-US" sz="4000" i="1"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b="1" i="1" kern="1200" dirty="0">
                <a:solidFill>
                  <a:srgbClr val="941651"/>
                </a:solidFill>
                <a:latin typeface="Tahoma" panose="020B0604030504040204" pitchFamily="34" charset="0"/>
                <a:ea typeface="Tahoma" panose="020B0604030504040204" pitchFamily="34" charset="0"/>
                <a:cs typeface="Tahoma" panose="020B0604030504040204" pitchFamily="34" charset="0"/>
              </a:rPr>
              <a:t>New</a:t>
            </a:r>
            <a:r>
              <a:rPr lang="en-US" sz="4000" i="1" kern="1200" dirty="0">
                <a:solidFill>
                  <a:srgbClr val="941651"/>
                </a:solidFill>
                <a:latin typeface="Tahoma" panose="020B0604030504040204" pitchFamily="34" charset="0"/>
                <a:ea typeface="Tahoma" panose="020B0604030504040204" pitchFamily="34" charset="0"/>
                <a:cs typeface="Tahoma" panose="020B0604030504040204" pitchFamily="34" charset="0"/>
              </a:rPr>
              <a:t>  </a:t>
            </a:r>
            <a:br>
              <a:rPr lang="en-US" sz="4000" i="1" kern="1200" dirty="0">
                <a:solidFill>
                  <a:srgbClr val="941651"/>
                </a:solidFill>
                <a:latin typeface="Tahoma" panose="020B0604030504040204" pitchFamily="34" charset="0"/>
                <a:ea typeface="Tahoma" panose="020B0604030504040204" pitchFamily="34" charset="0"/>
                <a:cs typeface="Tahoma" panose="020B0604030504040204" pitchFamily="34" charset="0"/>
              </a:rPr>
            </a:br>
            <a:r>
              <a:rPr lang="en-US" sz="4000" i="1" kern="1200" dirty="0">
                <a:solidFill>
                  <a:srgbClr val="941651"/>
                </a:solidFill>
                <a:latin typeface="Tahoma" panose="020B0604030504040204" pitchFamily="34" charset="0"/>
                <a:ea typeface="Tahoma" panose="020B0604030504040204" pitchFamily="34" charset="0"/>
                <a:cs typeface="Tahoma" panose="020B0604030504040204" pitchFamily="34" charset="0"/>
              </a:rPr>
              <a:t>Protecting Students from Abuse</a:t>
            </a:r>
          </a:p>
        </p:txBody>
      </p:sp>
      <p:pic>
        <p:nvPicPr>
          <p:cNvPr id="5" name="Content Placeholder 4">
            <a:extLst>
              <a:ext uri="{FF2B5EF4-FFF2-40B4-BE49-F238E27FC236}">
                <a16:creationId xmlns:a16="http://schemas.microsoft.com/office/drawing/2014/main" id="{9176882E-BD4F-684C-8296-50870D19C94D}"/>
              </a:ext>
            </a:extLst>
          </p:cNvPr>
          <p:cNvPicPr>
            <a:picLocks noGrp="1" noChangeAspect="1"/>
          </p:cNvPicPr>
          <p:nvPr>
            <p:ph idx="1"/>
          </p:nvPr>
        </p:nvPicPr>
        <p:blipFill>
          <a:blip r:embed="rId2"/>
          <a:stretch>
            <a:fillRect/>
          </a:stretch>
        </p:blipFill>
        <p:spPr>
          <a:xfrm>
            <a:off x="106878" y="95003"/>
            <a:ext cx="7528956" cy="6650181"/>
          </a:xfrm>
          <a:prstGeom prst="rect">
            <a:avLst/>
          </a:prstGeom>
        </p:spPr>
      </p:pic>
    </p:spTree>
    <p:extLst>
      <p:ext uri="{BB962C8B-B14F-4D97-AF65-F5344CB8AC3E}">
        <p14:creationId xmlns:p14="http://schemas.microsoft.com/office/powerpoint/2010/main" val="779544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EBBB-5DBB-3248-BC62-8393422247B6}"/>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6000" b="1" kern="1200" dirty="0">
                <a:solidFill>
                  <a:schemeClr val="tx1"/>
                </a:solidFill>
                <a:latin typeface="+mn-lt"/>
                <a:ea typeface="+mj-ea"/>
                <a:cs typeface="+mj-cs"/>
              </a:rPr>
              <a:t>Title IX New Regulations</a:t>
            </a:r>
          </a:p>
        </p:txBody>
      </p:sp>
      <p:sp>
        <p:nvSpPr>
          <p:cNvPr id="16"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2"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1FA79E-3FA8-8D4C-92C1-0D43593C01A8}"/>
              </a:ext>
            </a:extLst>
          </p:cNvPr>
          <p:cNvSpPr>
            <a:spLocks noGrp="1"/>
          </p:cNvSpPr>
          <p:nvPr>
            <p:ph type="title"/>
          </p:nvPr>
        </p:nvSpPr>
        <p:spPr>
          <a:xfrm>
            <a:off x="609600" y="702527"/>
            <a:ext cx="10972800" cy="897991"/>
          </a:xfrm>
        </p:spPr>
        <p:txBody>
          <a:bodyPr/>
          <a:lstStyle/>
          <a:p>
            <a:r>
              <a:rPr lang="en-US" sz="3200" b="1" u="sng" dirty="0">
                <a:latin typeface="Tahoma" panose="020B0604030504040204" pitchFamily="34" charset="0"/>
                <a:ea typeface="Tahoma" panose="020B0604030504040204" pitchFamily="34" charset="0"/>
                <a:cs typeface="Tahoma" panose="020B0604030504040204" pitchFamily="34" charset="0"/>
              </a:rPr>
              <a:t>General Concepts About Title IX of the Education Amendments of 1972</a:t>
            </a:r>
          </a:p>
        </p:txBody>
      </p:sp>
      <p:sp>
        <p:nvSpPr>
          <p:cNvPr id="9" name="Content Placeholder 8">
            <a:extLst>
              <a:ext uri="{FF2B5EF4-FFF2-40B4-BE49-F238E27FC236}">
                <a16:creationId xmlns:a16="http://schemas.microsoft.com/office/drawing/2014/main" id="{0F8A52F7-9073-534F-B367-479EC5FD1988}"/>
              </a:ext>
            </a:extLst>
          </p:cNvPr>
          <p:cNvSpPr>
            <a:spLocks noGrp="1"/>
          </p:cNvSpPr>
          <p:nvPr>
            <p:ph idx="1"/>
          </p:nvPr>
        </p:nvSpPr>
        <p:spPr>
          <a:xfrm>
            <a:off x="256478" y="1817649"/>
            <a:ext cx="11686478" cy="4728116"/>
          </a:xfrm>
        </p:spPr>
        <p:txBody>
          <a:bodyPr/>
          <a:lstStyle/>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Title IX is the first comprehensive federal law that prohibits sex discrimination in education programs and activities that receive Federal financial assistance.</a:t>
            </a: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Title IX does not only pertain to sports.  Title IX is </a:t>
            </a:r>
            <a:r>
              <a:rPr lang="en-US" sz="2400" u="sng" dirty="0">
                <a:latin typeface="Tahoma" panose="020B0604030504040204" pitchFamily="34" charset="0"/>
                <a:ea typeface="Tahoma" panose="020B0604030504040204" pitchFamily="34" charset="0"/>
                <a:cs typeface="Tahoma" panose="020B0604030504040204" pitchFamily="34" charset="0"/>
              </a:rPr>
              <a:t>not</a:t>
            </a:r>
            <a:r>
              <a:rPr lang="en-US" sz="2400" dirty="0">
                <a:latin typeface="Tahoma" panose="020B0604030504040204" pitchFamily="34" charset="0"/>
                <a:ea typeface="Tahoma" panose="020B0604030504040204" pitchFamily="34" charset="0"/>
                <a:cs typeface="Tahoma" panose="020B0604030504040204" pitchFamily="34" charset="0"/>
              </a:rPr>
              <a:t> a sports law.  </a:t>
            </a:r>
            <a:r>
              <a:rPr lang="en-US" sz="2400" i="1" dirty="0">
                <a:latin typeface="Tahoma" panose="020B0604030504040204" pitchFamily="34" charset="0"/>
                <a:ea typeface="Tahoma" panose="020B0604030504040204" pitchFamily="34" charset="0"/>
                <a:cs typeface="Tahoma" panose="020B0604030504040204" pitchFamily="34" charset="0"/>
              </a:rPr>
              <a:t>The OCR considers athletics an education program.</a:t>
            </a: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Title IX does not only protect females.  It protects all students (boys &amp; girls), faculty and staff.</a:t>
            </a:r>
          </a:p>
          <a:p>
            <a:pPr marL="457200" indent="-457200">
              <a:buFont typeface="Arial" panose="020B0604020202020204" pitchFamily="34" charset="0"/>
              <a:buChar char="•"/>
            </a:pP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Title IX covers sexual harassment/sexual assault in schools.</a:t>
            </a: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Title IX requires schools to maintain </a:t>
            </a:r>
            <a:r>
              <a:rPr lang="en-US" sz="2400" u="sng" dirty="0">
                <a:latin typeface="Tahoma" panose="020B0604030504040204" pitchFamily="34" charset="0"/>
                <a:ea typeface="Tahoma" panose="020B0604030504040204" pitchFamily="34" charset="0"/>
                <a:cs typeface="Tahoma" panose="020B0604030504040204" pitchFamily="34" charset="0"/>
              </a:rPr>
              <a:t>policies</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u="sng" dirty="0">
                <a:latin typeface="Tahoma" panose="020B0604030504040204" pitchFamily="34" charset="0"/>
                <a:ea typeface="Tahoma" panose="020B0604030504040204" pitchFamily="34" charset="0"/>
                <a:cs typeface="Tahoma" panose="020B0604030504040204" pitchFamily="34" charset="0"/>
              </a:rPr>
              <a:t>practices</a:t>
            </a:r>
            <a:r>
              <a:rPr lang="en-US" sz="2400" dirty="0">
                <a:latin typeface="Tahoma" panose="020B0604030504040204" pitchFamily="34" charset="0"/>
                <a:ea typeface="Tahoma" panose="020B0604030504040204" pitchFamily="34" charset="0"/>
                <a:cs typeface="Tahoma" panose="020B0604030504040204" pitchFamily="34" charset="0"/>
              </a:rPr>
              <a:t> and </a:t>
            </a:r>
            <a:r>
              <a:rPr lang="en-US" sz="2400" u="sng" dirty="0">
                <a:latin typeface="Tahoma" panose="020B0604030504040204" pitchFamily="34" charset="0"/>
                <a:ea typeface="Tahoma" panose="020B0604030504040204" pitchFamily="34" charset="0"/>
                <a:cs typeface="Tahoma" panose="020B0604030504040204" pitchFamily="34" charset="0"/>
              </a:rPr>
              <a:t>programs</a:t>
            </a:r>
            <a:r>
              <a:rPr lang="en-US" sz="2400" dirty="0">
                <a:latin typeface="Tahoma" panose="020B0604030504040204" pitchFamily="34" charset="0"/>
                <a:ea typeface="Tahoma" panose="020B0604030504040204" pitchFamily="34" charset="0"/>
                <a:cs typeface="Tahoma" panose="020B0604030504040204" pitchFamily="34" charset="0"/>
              </a:rPr>
              <a:t> that do not discriminate against anyone based on sex.</a:t>
            </a:r>
          </a:p>
          <a:p>
            <a:pPr marL="457200" indent="-457200">
              <a:buFont typeface="Arial" panose="020B0604020202020204" pitchFamily="34" charset="0"/>
              <a:buChar char="•"/>
            </a:pPr>
            <a:r>
              <a:rPr lang="en-US" sz="2400" i="1" dirty="0">
                <a:latin typeface="Tahoma" panose="020B0604030504040204" pitchFamily="34" charset="0"/>
                <a:ea typeface="Tahoma" panose="020B0604030504040204" pitchFamily="34" charset="0"/>
                <a:cs typeface="Tahoma" panose="020B0604030504040204" pitchFamily="34" charset="0"/>
              </a:rPr>
              <a:t>Title IX is at the heart of efforts to create gender equitable schools.  Males and females are expected to receive fair and equitable treatment in all arenas of public schooling.</a:t>
            </a:r>
          </a:p>
        </p:txBody>
      </p:sp>
    </p:spTree>
    <p:extLst>
      <p:ext uri="{BB962C8B-B14F-4D97-AF65-F5344CB8AC3E}">
        <p14:creationId xmlns:p14="http://schemas.microsoft.com/office/powerpoint/2010/main" val="393950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81000" y="1124857"/>
            <a:ext cx="5486400" cy="703943"/>
          </a:xfrm>
        </p:spPr>
        <p:txBody>
          <a:bodyPr/>
          <a:lstStyle/>
          <a:p>
            <a:pPr algn="ctr"/>
            <a:r>
              <a:rPr lang="en-US" dirty="0">
                <a:solidFill>
                  <a:srgbClr val="000000"/>
                </a:solidFill>
                <a:latin typeface="Tahoma"/>
                <a:cs typeface="Tahoma"/>
              </a:rPr>
              <a:t>Sex Discrimination</a:t>
            </a:r>
          </a:p>
          <a:p>
            <a:endParaRPr lang="en-US" dirty="0"/>
          </a:p>
        </p:txBody>
      </p:sp>
      <p:sp>
        <p:nvSpPr>
          <p:cNvPr id="7" name="Text Placeholder 6"/>
          <p:cNvSpPr>
            <a:spLocks noGrp="1"/>
          </p:cNvSpPr>
          <p:nvPr>
            <p:ph type="body" sz="quarter" idx="13"/>
          </p:nvPr>
        </p:nvSpPr>
        <p:spPr>
          <a:xfrm>
            <a:off x="6324600" y="1124857"/>
            <a:ext cx="5486400" cy="703943"/>
          </a:xfrm>
        </p:spPr>
        <p:txBody>
          <a:bodyPr/>
          <a:lstStyle/>
          <a:p>
            <a:pPr algn="ctr"/>
            <a:r>
              <a:rPr lang="en-US" dirty="0">
                <a:solidFill>
                  <a:srgbClr val="FF0000"/>
                </a:solidFill>
                <a:latin typeface="Tahoma"/>
                <a:cs typeface="Tahoma"/>
              </a:rPr>
              <a:t>Sexual Harassment</a:t>
            </a:r>
          </a:p>
          <a:p>
            <a:pPr algn="ctr"/>
            <a:endParaRPr lang="en-US" dirty="0"/>
          </a:p>
        </p:txBody>
      </p:sp>
      <p:sp>
        <p:nvSpPr>
          <p:cNvPr id="8" name="Text Placeholder 7"/>
          <p:cNvSpPr>
            <a:spLocks noGrp="1"/>
          </p:cNvSpPr>
          <p:nvPr>
            <p:ph type="body" sz="quarter" idx="15"/>
          </p:nvPr>
        </p:nvSpPr>
        <p:spPr/>
        <p:txBody>
          <a:bodyPr/>
          <a:lstStyle/>
          <a:p>
            <a:endParaRPr lang="en-US"/>
          </a:p>
        </p:txBody>
      </p:sp>
      <p:sp>
        <p:nvSpPr>
          <p:cNvPr id="3" name="Content Placeholder 2">
            <a:extLst>
              <a:ext uri="{FF2B5EF4-FFF2-40B4-BE49-F238E27FC236}">
                <a16:creationId xmlns:a16="http://schemas.microsoft.com/office/drawing/2014/main" id="{CD9FD63E-74C7-4A96-B553-33733A9F5628}"/>
              </a:ext>
            </a:extLst>
          </p:cNvPr>
          <p:cNvSpPr>
            <a:spLocks noGrp="1"/>
          </p:cNvSpPr>
          <p:nvPr>
            <p:ph sz="quarter" idx="17"/>
          </p:nvPr>
        </p:nvSpPr>
        <p:spPr>
          <a:xfrm>
            <a:off x="381000" y="1614714"/>
            <a:ext cx="5486400" cy="5243286"/>
          </a:xfrm>
        </p:spPr>
        <p:txBody>
          <a:bodyPr>
            <a:normAutofit fontScale="92500" lnSpcReduction="20000"/>
          </a:bodyPr>
          <a:lstStyle/>
          <a:p>
            <a:r>
              <a:rPr lang="en-US" dirty="0">
                <a:solidFill>
                  <a:srgbClr val="000000"/>
                </a:solidFill>
                <a:latin typeface="Tahoma"/>
                <a:cs typeface="Tahoma"/>
              </a:rPr>
              <a:t>Program Equity</a:t>
            </a:r>
          </a:p>
          <a:p>
            <a:r>
              <a:rPr lang="en-US" dirty="0">
                <a:solidFill>
                  <a:srgbClr val="000000"/>
                </a:solidFill>
                <a:latin typeface="Tahoma"/>
                <a:cs typeface="Tahoma"/>
              </a:rPr>
              <a:t>Recruitment, Admissions and Access Pregnancy</a:t>
            </a:r>
          </a:p>
          <a:p>
            <a:r>
              <a:rPr lang="en-US" b="1" dirty="0">
                <a:solidFill>
                  <a:schemeClr val="tx1"/>
                </a:solidFill>
                <a:latin typeface="Tahoma"/>
                <a:cs typeface="Tahoma"/>
              </a:rPr>
              <a:t>Athletics</a:t>
            </a:r>
          </a:p>
          <a:p>
            <a:r>
              <a:rPr lang="en-US" dirty="0">
                <a:solidFill>
                  <a:srgbClr val="000000"/>
                </a:solidFill>
                <a:latin typeface="Tahoma"/>
                <a:cs typeface="Tahoma"/>
              </a:rPr>
              <a:t>Employment, Recruitment &amp; Hiring</a:t>
            </a:r>
          </a:p>
          <a:p>
            <a:r>
              <a:rPr lang="en-US" dirty="0">
                <a:solidFill>
                  <a:srgbClr val="000000"/>
                </a:solidFill>
                <a:latin typeface="Tahoma"/>
                <a:cs typeface="Tahoma"/>
              </a:rPr>
              <a:t>Extra-curricular activities</a:t>
            </a:r>
          </a:p>
          <a:p>
            <a:r>
              <a:rPr lang="en-US" dirty="0">
                <a:solidFill>
                  <a:srgbClr val="000000"/>
                </a:solidFill>
                <a:latin typeface="Tahoma"/>
                <a:cs typeface="Tahoma"/>
              </a:rPr>
              <a:t>Housing</a:t>
            </a:r>
          </a:p>
          <a:p>
            <a:r>
              <a:rPr lang="en-US" dirty="0">
                <a:solidFill>
                  <a:srgbClr val="000000"/>
                </a:solidFill>
                <a:latin typeface="Tahoma"/>
                <a:cs typeface="Tahoma"/>
              </a:rPr>
              <a:t>Access to Course Offerings</a:t>
            </a:r>
          </a:p>
          <a:p>
            <a:r>
              <a:rPr lang="en-US" sz="2000" dirty="0">
                <a:solidFill>
                  <a:srgbClr val="000000"/>
                </a:solidFill>
                <a:latin typeface="Tahoma"/>
                <a:cs typeface="Tahoma"/>
              </a:rPr>
              <a:t>Salaries &amp; Benefits</a:t>
            </a:r>
          </a:p>
          <a:p>
            <a:r>
              <a:rPr lang="en-US" dirty="0">
                <a:solidFill>
                  <a:srgbClr val="000000"/>
                </a:solidFill>
                <a:latin typeface="Tahoma"/>
                <a:cs typeface="Tahoma"/>
              </a:rPr>
              <a:t>Financial Assistance</a:t>
            </a:r>
          </a:p>
          <a:p>
            <a:r>
              <a:rPr lang="en-US" dirty="0">
                <a:solidFill>
                  <a:srgbClr val="000000"/>
                </a:solidFill>
                <a:latin typeface="Tahoma"/>
                <a:cs typeface="Tahoma"/>
              </a:rPr>
              <a:t>Facilities</a:t>
            </a:r>
          </a:p>
          <a:p>
            <a:r>
              <a:rPr lang="en-US" dirty="0">
                <a:solidFill>
                  <a:srgbClr val="000000"/>
                </a:solidFill>
                <a:latin typeface="Tahoma"/>
                <a:cs typeface="Tahoma"/>
              </a:rPr>
              <a:t>Funding</a:t>
            </a:r>
          </a:p>
          <a:p>
            <a:r>
              <a:rPr lang="en-US" i="1" dirty="0">
                <a:solidFill>
                  <a:schemeClr val="accent6"/>
                </a:solidFill>
                <a:latin typeface="Tahoma"/>
                <a:cs typeface="Tahoma"/>
              </a:rPr>
              <a:t>Sex, Gender, Gender Identity</a:t>
            </a:r>
          </a:p>
          <a:p>
            <a:r>
              <a:rPr lang="en-US" dirty="0">
                <a:solidFill>
                  <a:srgbClr val="FF0000"/>
                </a:solidFill>
                <a:latin typeface="Tahoma"/>
                <a:cs typeface="Tahoma"/>
              </a:rPr>
              <a:t>Sexual Harassment </a:t>
            </a:r>
            <a:r>
              <a:rPr lang="en-US" b="1" dirty="0">
                <a:solidFill>
                  <a:srgbClr val="FF0000"/>
                </a:solidFill>
                <a:latin typeface="Tahoma"/>
                <a:cs typeface="Tahoma"/>
              </a:rPr>
              <a:t>--------------</a:t>
            </a:r>
            <a:r>
              <a:rPr lang="en-US" b="1" dirty="0">
                <a:solidFill>
                  <a:srgbClr val="FF0000"/>
                </a:solidFill>
                <a:latin typeface="Tahoma"/>
                <a:cs typeface="Tahoma"/>
                <a:sym typeface="Wingdings"/>
              </a:rPr>
              <a:t></a:t>
            </a:r>
            <a:endParaRPr lang="en-US" b="1" dirty="0">
              <a:solidFill>
                <a:srgbClr val="FF0000"/>
              </a:solidFill>
              <a:latin typeface="Tahoma"/>
              <a:cs typeface="Tahoma"/>
            </a:endParaRPr>
          </a:p>
          <a:p>
            <a:endParaRPr lang="en-US" dirty="0"/>
          </a:p>
        </p:txBody>
      </p:sp>
      <p:sp>
        <p:nvSpPr>
          <p:cNvPr id="9" name="Content Placeholder 8"/>
          <p:cNvSpPr>
            <a:spLocks noGrp="1"/>
          </p:cNvSpPr>
          <p:nvPr>
            <p:ph sz="quarter" idx="18"/>
          </p:nvPr>
        </p:nvSpPr>
        <p:spPr>
          <a:xfrm>
            <a:off x="6324600" y="1614714"/>
            <a:ext cx="5486400" cy="5098143"/>
          </a:xfrm>
        </p:spPr>
        <p:txBody>
          <a:bodyPr/>
          <a:lstStyle/>
          <a:p>
            <a:r>
              <a:rPr lang="en-US" dirty="0">
                <a:solidFill>
                  <a:srgbClr val="FF0000"/>
                </a:solidFill>
                <a:latin typeface="Tahoma"/>
                <a:cs typeface="Tahoma"/>
              </a:rPr>
              <a:t>Stalking</a:t>
            </a:r>
          </a:p>
          <a:p>
            <a:r>
              <a:rPr lang="en-US" dirty="0">
                <a:solidFill>
                  <a:srgbClr val="FF0000"/>
                </a:solidFill>
                <a:latin typeface="Tahoma"/>
                <a:cs typeface="Tahoma"/>
              </a:rPr>
              <a:t>Domestic Violence</a:t>
            </a:r>
          </a:p>
          <a:p>
            <a:r>
              <a:rPr lang="en-US" dirty="0">
                <a:solidFill>
                  <a:srgbClr val="FF0000"/>
                </a:solidFill>
                <a:latin typeface="Tahoma"/>
                <a:cs typeface="Tahoma"/>
              </a:rPr>
              <a:t>Dating Violence</a:t>
            </a:r>
          </a:p>
          <a:p>
            <a:r>
              <a:rPr lang="en-US" dirty="0">
                <a:solidFill>
                  <a:srgbClr val="FF0000"/>
                </a:solidFill>
                <a:latin typeface="Tahoma"/>
                <a:cs typeface="Tahoma"/>
              </a:rPr>
              <a:t>Sexual Assault   (Hazing)</a:t>
            </a:r>
          </a:p>
          <a:p>
            <a:r>
              <a:rPr lang="en-US" dirty="0">
                <a:solidFill>
                  <a:srgbClr val="FF0000"/>
                </a:solidFill>
                <a:latin typeface="Tahoma"/>
                <a:cs typeface="Tahoma"/>
              </a:rPr>
              <a:t>Sexual Violence</a:t>
            </a:r>
          </a:p>
          <a:p>
            <a:r>
              <a:rPr lang="en-US" dirty="0">
                <a:solidFill>
                  <a:srgbClr val="FF0000"/>
                </a:solidFill>
                <a:latin typeface="Tahoma"/>
                <a:cs typeface="Tahoma"/>
              </a:rPr>
              <a:t>Sexual Exploitation</a:t>
            </a:r>
          </a:p>
          <a:p>
            <a:r>
              <a:rPr lang="en-US" dirty="0">
                <a:solidFill>
                  <a:srgbClr val="FF0000"/>
                </a:solidFill>
                <a:latin typeface="Tahoma"/>
                <a:cs typeface="Tahoma"/>
              </a:rPr>
              <a:t>Sexual Intimidation</a:t>
            </a:r>
          </a:p>
          <a:p>
            <a:r>
              <a:rPr lang="en-US" dirty="0">
                <a:solidFill>
                  <a:srgbClr val="FF0000"/>
                </a:solidFill>
                <a:latin typeface="Tahoma"/>
                <a:cs typeface="Tahoma"/>
              </a:rPr>
              <a:t>Sexual Misconduct</a:t>
            </a:r>
          </a:p>
          <a:p>
            <a:r>
              <a:rPr lang="en-US" dirty="0">
                <a:solidFill>
                  <a:srgbClr val="FF0000"/>
                </a:solidFill>
                <a:latin typeface="Tahoma"/>
                <a:cs typeface="Tahoma"/>
              </a:rPr>
              <a:t>Bullying and </a:t>
            </a:r>
            <a:r>
              <a:rPr lang="en-US" dirty="0" err="1">
                <a:solidFill>
                  <a:srgbClr val="FF0000"/>
                </a:solidFill>
                <a:latin typeface="Tahoma"/>
                <a:cs typeface="Tahoma"/>
              </a:rPr>
              <a:t>Cyberbullying</a:t>
            </a:r>
            <a:endParaRPr lang="en-US" dirty="0">
              <a:solidFill>
                <a:srgbClr val="FF0000"/>
              </a:solidFill>
              <a:latin typeface="Tahoma"/>
              <a:cs typeface="Tahoma"/>
            </a:endParaRPr>
          </a:p>
          <a:p>
            <a:r>
              <a:rPr lang="en-US" i="1" u="sng" dirty="0">
                <a:solidFill>
                  <a:srgbClr val="FF0000"/>
                </a:solidFill>
                <a:latin typeface="Tahoma"/>
                <a:cs typeface="Tahoma"/>
              </a:rPr>
              <a:t>Retaliation</a:t>
            </a:r>
          </a:p>
          <a:p>
            <a:endParaRPr lang="en-US" dirty="0"/>
          </a:p>
        </p:txBody>
      </p:sp>
      <p:sp>
        <p:nvSpPr>
          <p:cNvPr id="5" name="Title 4"/>
          <p:cNvSpPr>
            <a:spLocks noGrp="1"/>
          </p:cNvSpPr>
          <p:nvPr>
            <p:ph type="title"/>
          </p:nvPr>
        </p:nvSpPr>
        <p:spPr>
          <a:xfrm>
            <a:off x="838200" y="163286"/>
            <a:ext cx="10515600" cy="743857"/>
          </a:xfrm>
        </p:spPr>
        <p:txBody>
          <a:bodyPr/>
          <a:lstStyle/>
          <a:p>
            <a:pPr algn="ctr"/>
            <a:r>
              <a:rPr lang="en-US" i="1" dirty="0">
                <a:latin typeface="Tahoma"/>
                <a:cs typeface="Tahoma"/>
              </a:rPr>
              <a:t>What Does Title IX Cover?</a:t>
            </a:r>
            <a:endParaRPr lang="en-US" dirty="0"/>
          </a:p>
        </p:txBody>
      </p:sp>
      <p:pic>
        <p:nvPicPr>
          <p:cNvPr id="12" name="Picture 11" descr="NO-Retaliation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286" y="5617883"/>
            <a:ext cx="1487714" cy="1105647"/>
          </a:xfrm>
          <a:prstGeom prst="rect">
            <a:avLst/>
          </a:prstGeom>
        </p:spPr>
      </p:pic>
    </p:spTree>
    <p:extLst>
      <p:ext uri="{BB962C8B-B14F-4D97-AF65-F5344CB8AC3E}">
        <p14:creationId xmlns:p14="http://schemas.microsoft.com/office/powerpoint/2010/main" val="13180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CC77FA-D1E7-E647-92F0-BBE9B74E4858}"/>
              </a:ext>
            </a:extLst>
          </p:cNvPr>
          <p:cNvSpPr>
            <a:spLocks noGrp="1"/>
          </p:cNvSpPr>
          <p:nvPr>
            <p:ph type="title"/>
          </p:nvPr>
        </p:nvSpPr>
        <p:spPr>
          <a:xfrm>
            <a:off x="839788" y="457200"/>
            <a:ext cx="6789737" cy="1600200"/>
          </a:xfrm>
        </p:spPr>
        <p:txBody>
          <a:bodyPr>
            <a:normAutofit/>
          </a:bodyPr>
          <a:lstStyle/>
          <a:p>
            <a:pPr algn="ctr"/>
            <a:r>
              <a:rPr lang="en-US" sz="4900" b="1" dirty="0">
                <a:solidFill>
                  <a:srgbClr val="C00000"/>
                </a:solidFill>
                <a:latin typeface="+mn-lt"/>
              </a:rPr>
              <a:t>New Title IX Regulations </a:t>
            </a:r>
            <a:r>
              <a:rPr lang="en-US" sz="4900" b="1" dirty="0">
                <a:latin typeface="+mn-lt"/>
              </a:rPr>
              <a:t>– Issued 5/6/2020</a:t>
            </a:r>
            <a:endParaRPr lang="en-US" dirty="0"/>
          </a:p>
        </p:txBody>
      </p:sp>
      <p:pic>
        <p:nvPicPr>
          <p:cNvPr id="5" name="Content Placeholder 4" descr="A picture containing photo, clock, old, vintage&#10;&#10;Description automatically generated">
            <a:extLst>
              <a:ext uri="{FF2B5EF4-FFF2-40B4-BE49-F238E27FC236}">
                <a16:creationId xmlns:a16="http://schemas.microsoft.com/office/drawing/2014/main" id="{F77B8219-F00C-2247-854B-0C29FE0E39F8}"/>
              </a:ext>
            </a:extLst>
          </p:cNvPr>
          <p:cNvPicPr>
            <a:picLocks noGrp="1" noChangeAspect="1"/>
          </p:cNvPicPr>
          <p:nvPr>
            <p:ph idx="1"/>
          </p:nvPr>
        </p:nvPicPr>
        <p:blipFill>
          <a:blip r:embed="rId2"/>
          <a:stretch>
            <a:fillRect/>
          </a:stretch>
        </p:blipFill>
        <p:spPr>
          <a:xfrm>
            <a:off x="8229600" y="1366837"/>
            <a:ext cx="3125788" cy="4114800"/>
          </a:xfrm>
        </p:spPr>
      </p:pic>
      <p:sp>
        <p:nvSpPr>
          <p:cNvPr id="7" name="Text Placeholder 6">
            <a:extLst>
              <a:ext uri="{FF2B5EF4-FFF2-40B4-BE49-F238E27FC236}">
                <a16:creationId xmlns:a16="http://schemas.microsoft.com/office/drawing/2014/main" id="{C1D2C563-9092-BE4F-A48E-101704AA4359}"/>
              </a:ext>
            </a:extLst>
          </p:cNvPr>
          <p:cNvSpPr>
            <a:spLocks noGrp="1"/>
          </p:cNvSpPr>
          <p:nvPr>
            <p:ph type="body" sz="half" idx="2"/>
          </p:nvPr>
        </p:nvSpPr>
        <p:spPr>
          <a:xfrm>
            <a:off x="882650" y="2057400"/>
            <a:ext cx="6746875" cy="4343400"/>
          </a:xfrm>
        </p:spPr>
        <p:txBody>
          <a:bodyPr>
            <a:normAutofit lnSpcReduction="10000"/>
          </a:bodyPr>
          <a:lstStyle/>
          <a:p>
            <a:pPr algn="just"/>
            <a:r>
              <a:rPr lang="en-US" sz="2800" dirty="0"/>
              <a:t>On May 6, 2020, the US Department of Education issued its final (new) regulations concerning sexual harassment and sexual assault in K-12 schools, colleges and universities.  The new regulations, which take effect on August 14, 2020, include some significant changes in the requirements for schools that receive complaints of sexual harassment.  While many changes effect higher education institutions, the most dramatic changes apply to elementary and secondary schools (K-12).</a:t>
            </a:r>
          </a:p>
          <a:p>
            <a:pPr algn="just"/>
            <a:endParaRPr lang="en-US" dirty="0"/>
          </a:p>
        </p:txBody>
      </p:sp>
    </p:spTree>
    <p:extLst>
      <p:ext uri="{BB962C8B-B14F-4D97-AF65-F5344CB8AC3E}">
        <p14:creationId xmlns:p14="http://schemas.microsoft.com/office/powerpoint/2010/main" val="3219987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0" y="1044222"/>
            <a:ext cx="3917946" cy="5813778"/>
          </a:xfrm>
          <a:solidFill>
            <a:schemeClr val="tx1"/>
          </a:solidFill>
        </p:spPr>
        <p:txBody>
          <a:bodyPr>
            <a:normAutofit/>
          </a:bodyPr>
          <a:lstStyle/>
          <a:p>
            <a:pPr algn="l"/>
            <a:r>
              <a:rPr lang="en-US" sz="2800" b="1" dirty="0">
                <a:solidFill>
                  <a:srgbClr val="C00000"/>
                </a:solidFill>
                <a:cs typeface="Tahoma"/>
              </a:rPr>
              <a:t>There are no recommended changes to Title IX compliance relative to athletics.</a:t>
            </a:r>
          </a:p>
          <a:p>
            <a:pPr algn="l"/>
            <a:r>
              <a:rPr lang="en-US" sz="2800" b="1" dirty="0">
                <a:solidFill>
                  <a:srgbClr val="C00000"/>
                </a:solidFill>
                <a:cs typeface="Tahoma"/>
              </a:rPr>
              <a:t>The duties and obligations that schools have regarding the application of Title IX in athletics remains the same.</a:t>
            </a:r>
          </a:p>
        </p:txBody>
      </p:sp>
      <p:sp>
        <p:nvSpPr>
          <p:cNvPr id="16" name="Text Placeholder 15"/>
          <p:cNvSpPr>
            <a:spLocks noGrp="1"/>
          </p:cNvSpPr>
          <p:nvPr>
            <p:ph type="body" sz="quarter" idx="14"/>
          </p:nvPr>
        </p:nvSpPr>
        <p:spPr>
          <a:xfrm>
            <a:off x="4298946" y="1044222"/>
            <a:ext cx="3656334" cy="5813778"/>
          </a:xfrm>
        </p:spPr>
        <p:txBody>
          <a:bodyPr>
            <a:noAutofit/>
          </a:bodyPr>
          <a:lstStyle/>
          <a:p>
            <a:pPr algn="l"/>
            <a:r>
              <a:rPr lang="en-US" sz="2400" dirty="0">
                <a:solidFill>
                  <a:srgbClr val="000000"/>
                </a:solidFill>
                <a:cs typeface="Tahoma"/>
              </a:rPr>
              <a:t>The changes to the Title IX Regulations apply to the manner and methodology in the way schools process and investigate complaints of sexual harassment/</a:t>
            </a:r>
          </a:p>
          <a:p>
            <a:pPr algn="l"/>
            <a:r>
              <a:rPr lang="en-US" sz="2400" dirty="0">
                <a:solidFill>
                  <a:srgbClr val="000000"/>
                </a:solidFill>
                <a:cs typeface="Tahoma"/>
              </a:rPr>
              <a:t>sexual assault.</a:t>
            </a:r>
          </a:p>
          <a:p>
            <a:pPr algn="l"/>
            <a:r>
              <a:rPr lang="en-US" sz="2400" dirty="0">
                <a:solidFill>
                  <a:srgbClr val="000000"/>
                </a:solidFill>
                <a:cs typeface="Tahoma"/>
              </a:rPr>
              <a:t>K-12 Athletic Administrators should work with the school district’s Title IX Coordinator when addressing incidents of sexual harassment.</a:t>
            </a:r>
          </a:p>
        </p:txBody>
      </p:sp>
      <p:sp>
        <p:nvSpPr>
          <p:cNvPr id="17" name="Text Placeholder 16"/>
          <p:cNvSpPr>
            <a:spLocks noGrp="1"/>
          </p:cNvSpPr>
          <p:nvPr>
            <p:ph type="body" sz="quarter" idx="16"/>
          </p:nvPr>
        </p:nvSpPr>
        <p:spPr>
          <a:xfrm>
            <a:off x="8336280" y="1044222"/>
            <a:ext cx="3855720" cy="5813778"/>
          </a:xfrm>
        </p:spPr>
        <p:txBody>
          <a:bodyPr>
            <a:normAutofit lnSpcReduction="10000"/>
          </a:bodyPr>
          <a:lstStyle/>
          <a:p>
            <a:r>
              <a:rPr lang="en-US" sz="2800" u="sng" dirty="0">
                <a:solidFill>
                  <a:schemeClr val="tx1"/>
                </a:solidFill>
                <a:cs typeface="Tahoma"/>
              </a:rPr>
              <a:t>Changes Effect</a:t>
            </a:r>
            <a:r>
              <a:rPr lang="en-US" sz="2800" dirty="0">
                <a:solidFill>
                  <a:schemeClr val="tx1"/>
                </a:solidFill>
                <a:cs typeface="Tahoma"/>
              </a:rPr>
              <a:t>:</a:t>
            </a:r>
          </a:p>
          <a:p>
            <a:pPr algn="l"/>
            <a:r>
              <a:rPr lang="en-US" sz="2800" dirty="0">
                <a:solidFill>
                  <a:schemeClr val="tx1"/>
                </a:solidFill>
                <a:cs typeface="Tahoma"/>
              </a:rPr>
              <a:t>- Th definition of sexual harassment.</a:t>
            </a:r>
          </a:p>
          <a:p>
            <a:pPr algn="l"/>
            <a:r>
              <a:rPr lang="en-US" sz="2800" dirty="0">
                <a:solidFill>
                  <a:srgbClr val="000000"/>
                </a:solidFill>
                <a:cs typeface="Tahoma"/>
              </a:rPr>
              <a:t>- The breadth of circumstances where Title IX applies.</a:t>
            </a:r>
          </a:p>
          <a:p>
            <a:pPr algn="l"/>
            <a:r>
              <a:rPr lang="en-US" sz="2800" dirty="0">
                <a:solidFill>
                  <a:srgbClr val="000000"/>
                </a:solidFill>
                <a:cs typeface="Tahoma"/>
              </a:rPr>
              <a:t>- Liability with respect to institutional notice.</a:t>
            </a:r>
          </a:p>
          <a:p>
            <a:pPr algn="l"/>
            <a:r>
              <a:rPr lang="en-US" sz="2800" dirty="0">
                <a:solidFill>
                  <a:srgbClr val="000000"/>
                </a:solidFill>
                <a:cs typeface="Tahoma"/>
              </a:rPr>
              <a:t>- Liability regarding institutional action.</a:t>
            </a:r>
          </a:p>
          <a:p>
            <a:pPr algn="l"/>
            <a:r>
              <a:rPr lang="en-US" sz="2800" dirty="0">
                <a:solidFill>
                  <a:srgbClr val="000000"/>
                </a:solidFill>
                <a:cs typeface="Tahoma"/>
              </a:rPr>
              <a:t>-Requirements associated with grievance procedures.</a:t>
            </a:r>
          </a:p>
          <a:p>
            <a:endParaRPr lang="en-US" dirty="0">
              <a:latin typeface="Tahoma"/>
              <a:cs typeface="Tahoma"/>
            </a:endParaRPr>
          </a:p>
        </p:txBody>
      </p:sp>
      <p:sp>
        <p:nvSpPr>
          <p:cNvPr id="18" name="Text Placeholder 17"/>
          <p:cNvSpPr>
            <a:spLocks noGrp="1"/>
          </p:cNvSpPr>
          <p:nvPr>
            <p:ph type="body" sz="quarter" idx="17"/>
          </p:nvPr>
        </p:nvSpPr>
        <p:spPr/>
        <p:txBody>
          <a:bodyPr/>
          <a:lstStyle/>
          <a:p>
            <a:endParaRPr lang="en-US" dirty="0"/>
          </a:p>
        </p:txBody>
      </p:sp>
      <p:sp>
        <p:nvSpPr>
          <p:cNvPr id="2" name="Title 1"/>
          <p:cNvSpPr>
            <a:spLocks noGrp="1"/>
          </p:cNvSpPr>
          <p:nvPr>
            <p:ph type="title"/>
          </p:nvPr>
        </p:nvSpPr>
        <p:spPr>
          <a:xfrm>
            <a:off x="0" y="0"/>
            <a:ext cx="12192000" cy="1044222"/>
          </a:xfrm>
          <a:solidFill>
            <a:schemeClr val="bg1"/>
          </a:solidFill>
        </p:spPr>
        <p:txBody>
          <a:bodyPr>
            <a:normAutofit fontScale="90000"/>
          </a:bodyPr>
          <a:lstStyle/>
          <a:p>
            <a:pPr algn="ctr"/>
            <a:r>
              <a:rPr lang="en-US" b="0" dirty="0">
                <a:latin typeface="Tahoma"/>
                <a:cs typeface="Tahoma"/>
              </a:rPr>
              <a:t>What the </a:t>
            </a:r>
            <a:r>
              <a:rPr lang="en-US" dirty="0">
                <a:latin typeface="Tahoma"/>
                <a:cs typeface="Tahoma"/>
              </a:rPr>
              <a:t>New</a:t>
            </a:r>
            <a:r>
              <a:rPr lang="en-US" b="0" dirty="0">
                <a:latin typeface="Tahoma"/>
                <a:cs typeface="Tahoma"/>
              </a:rPr>
              <a:t> Title IX </a:t>
            </a:r>
            <a:r>
              <a:rPr lang="en-US" dirty="0">
                <a:latin typeface="Tahoma"/>
                <a:cs typeface="Tahoma"/>
              </a:rPr>
              <a:t>R</a:t>
            </a:r>
            <a:r>
              <a:rPr lang="en-US" b="0" dirty="0">
                <a:latin typeface="Tahoma"/>
                <a:cs typeface="Tahoma"/>
              </a:rPr>
              <a:t>egulations mean to K-12 </a:t>
            </a:r>
            <a:r>
              <a:rPr lang="en-US" dirty="0">
                <a:latin typeface="Tahoma"/>
                <a:cs typeface="Tahoma"/>
              </a:rPr>
              <a:t>A</a:t>
            </a:r>
            <a:r>
              <a:rPr lang="en-US" b="0" dirty="0">
                <a:latin typeface="Tahoma"/>
                <a:cs typeface="Tahoma"/>
              </a:rPr>
              <a:t>thletic </a:t>
            </a:r>
            <a:r>
              <a:rPr lang="en-US" dirty="0">
                <a:latin typeface="Tahoma"/>
                <a:cs typeface="Tahoma"/>
              </a:rPr>
              <a:t>A</a:t>
            </a:r>
            <a:r>
              <a:rPr lang="en-US" b="0" dirty="0">
                <a:latin typeface="Tahoma"/>
                <a:cs typeface="Tahoma"/>
              </a:rPr>
              <a:t>dministrators</a:t>
            </a:r>
          </a:p>
        </p:txBody>
      </p:sp>
    </p:spTree>
    <p:extLst>
      <p:ext uri="{BB962C8B-B14F-4D97-AF65-F5344CB8AC3E}">
        <p14:creationId xmlns:p14="http://schemas.microsoft.com/office/powerpoint/2010/main" val="428890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9E76-BF27-2E49-9C91-DF46408BD919}"/>
              </a:ext>
            </a:extLst>
          </p:cNvPr>
          <p:cNvSpPr>
            <a:spLocks noGrp="1"/>
          </p:cNvSpPr>
          <p:nvPr>
            <p:ph type="title"/>
          </p:nvPr>
        </p:nvSpPr>
        <p:spPr>
          <a:xfrm>
            <a:off x="763188" y="-2008"/>
            <a:ext cx="6278880" cy="928283"/>
          </a:xfrm>
        </p:spPr>
        <p:txBody>
          <a:bodyPr>
            <a:normAutofit/>
          </a:bodyPr>
          <a:lstStyle/>
          <a:p>
            <a:r>
              <a:rPr lang="en-US" b="1" dirty="0">
                <a:solidFill>
                  <a:srgbClr val="FFFF00"/>
                </a:solidFill>
                <a:latin typeface="+mn-lt"/>
              </a:rPr>
              <a:t>What Schools Must Do:</a:t>
            </a:r>
          </a:p>
        </p:txBody>
      </p:sp>
      <p:sp>
        <p:nvSpPr>
          <p:cNvPr id="3" name="Content Placeholder 2">
            <a:extLst>
              <a:ext uri="{FF2B5EF4-FFF2-40B4-BE49-F238E27FC236}">
                <a16:creationId xmlns:a16="http://schemas.microsoft.com/office/drawing/2014/main" id="{74E9CC14-A0CF-714E-904C-FA4EF3E384C4}"/>
              </a:ext>
            </a:extLst>
          </p:cNvPr>
          <p:cNvSpPr>
            <a:spLocks noGrp="1"/>
          </p:cNvSpPr>
          <p:nvPr>
            <p:ph idx="1"/>
          </p:nvPr>
        </p:nvSpPr>
        <p:spPr>
          <a:xfrm>
            <a:off x="763188" y="843148"/>
            <a:ext cx="6278880" cy="5755772"/>
          </a:xfrm>
        </p:spPr>
        <p:txBody>
          <a:bodyPr anchor="t">
            <a:noAutofit/>
          </a:bodyPr>
          <a:lstStyle/>
          <a:p>
            <a:r>
              <a:rPr lang="en-US" dirty="0"/>
              <a:t>Revise policies, guidelines and forms.</a:t>
            </a:r>
          </a:p>
          <a:p>
            <a:r>
              <a:rPr lang="en-US" dirty="0"/>
              <a:t>Identify the school district’s Title IX Coordinator.</a:t>
            </a:r>
          </a:p>
          <a:p>
            <a:r>
              <a:rPr lang="en-US" dirty="0"/>
              <a:t>Identify who is on the school district’s Title IX Team.</a:t>
            </a:r>
          </a:p>
          <a:p>
            <a:r>
              <a:rPr lang="en-US" dirty="0"/>
              <a:t>Provide necessary training.</a:t>
            </a:r>
          </a:p>
          <a:p>
            <a:r>
              <a:rPr lang="en-US" dirty="0"/>
              <a:t>Develop templates, notices, and forms.</a:t>
            </a:r>
          </a:p>
          <a:p>
            <a:r>
              <a:rPr lang="en-US" dirty="0"/>
              <a:t>Consider implications for student and staff discipline.</a:t>
            </a:r>
          </a:p>
          <a:p>
            <a:r>
              <a:rPr lang="en-US" dirty="0"/>
              <a:t>Update record retention process.</a:t>
            </a:r>
          </a:p>
          <a:p>
            <a:r>
              <a:rPr lang="en-US" dirty="0"/>
              <a:t>Post required notices and training materials.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resentation with Checklist">
            <a:extLst>
              <a:ext uri="{FF2B5EF4-FFF2-40B4-BE49-F238E27FC236}">
                <a16:creationId xmlns:a16="http://schemas.microsoft.com/office/drawing/2014/main" id="{887005B2-0888-4925-AB8A-638138466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185068130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7"/>
          <p:cNvGrpSpPr>
            <a:grpSpLocks/>
          </p:cNvGrpSpPr>
          <p:nvPr/>
        </p:nvGrpSpPr>
        <p:grpSpPr bwMode="auto">
          <a:xfrm>
            <a:off x="2235200" y="228600"/>
            <a:ext cx="9652000" cy="1219200"/>
            <a:chOff x="1056" y="144"/>
            <a:chExt cx="4560" cy="768"/>
          </a:xfrm>
          <a:noFill/>
        </p:grpSpPr>
        <p:sp>
          <p:nvSpPr>
            <p:cNvPr id="13323" name="AutoShape 9"/>
            <p:cNvSpPr>
              <a:spLocks noChangeArrowheads="1"/>
            </p:cNvSpPr>
            <p:nvPr/>
          </p:nvSpPr>
          <p:spPr bwMode="auto">
            <a:xfrm>
              <a:off x="1056" y="144"/>
              <a:ext cx="4560" cy="768"/>
            </a:xfrm>
            <a:prstGeom prst="bevel">
              <a:avLst>
                <a:gd name="adj" fmla="val 12500"/>
              </a:avLst>
            </a:prstGeom>
            <a:grpFill/>
            <a:ln w="12700">
              <a:noFill/>
              <a:miter lim="800000"/>
              <a:headEnd type="none" w="sm" len="sm"/>
              <a:tailEnd type="none" w="sm" len="sm"/>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hangingPunct="1">
                <a:spcBef>
                  <a:spcPct val="0"/>
                </a:spcBef>
                <a:buFontTx/>
                <a:buNone/>
              </a:pPr>
              <a:endParaRPr lang="en-US" altLang="en-US" sz="1800">
                <a:solidFill>
                  <a:schemeClr val="tx1"/>
                </a:solidFill>
              </a:endParaRPr>
            </a:p>
          </p:txBody>
        </p:sp>
        <p:sp>
          <p:nvSpPr>
            <p:cNvPr id="13322" name="WordArt 14"/>
            <p:cNvSpPr>
              <a:spLocks noChangeArrowheads="1" noChangeShapeType="1" noTextEdit="1"/>
            </p:cNvSpPr>
            <p:nvPr/>
          </p:nvSpPr>
          <p:spPr bwMode="auto">
            <a:xfrm>
              <a:off x="1704" y="428"/>
              <a:ext cx="2352" cy="456"/>
            </a:xfrm>
            <a:prstGeom prst="rect">
              <a:avLst/>
            </a:prstGeom>
            <a:grpFill/>
            <a:ln>
              <a:noFill/>
            </a:ln>
          </p:spPr>
          <p:txBody>
            <a:bodyPr wrap="none" fromWordArt="1">
              <a:prstTxWarp prst="textPlain">
                <a:avLst>
                  <a:gd name="adj" fmla="val 50000"/>
                </a:avLst>
              </a:prstTxWarp>
            </a:bodyPr>
            <a:lstStyle/>
            <a:p>
              <a:pPr algn="ctr"/>
              <a:endPar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grpSp>
      <p:sp>
        <p:nvSpPr>
          <p:cNvPr id="13315" name="AutoShape 16"/>
          <p:cNvSpPr>
            <a:spLocks noChangeArrowheads="1"/>
          </p:cNvSpPr>
          <p:nvPr/>
        </p:nvSpPr>
        <p:spPr bwMode="auto">
          <a:xfrm>
            <a:off x="289696" y="1447800"/>
            <a:ext cx="11582400" cy="5243902"/>
          </a:xfrm>
          <a:prstGeom prst="roundRect">
            <a:avLst>
              <a:gd name="adj" fmla="val 16667"/>
            </a:avLst>
          </a:prstGeom>
          <a:blipFill>
            <a:blip r:embed="rId2"/>
            <a:tile tx="0" ty="0" sx="100000" sy="100000" flip="none" algn="tl"/>
          </a:blipFill>
          <a:ln w="9525">
            <a:solidFill>
              <a:srgbClr val="000000"/>
            </a:solidFill>
            <a:round/>
            <a:headEnd/>
            <a:tailEnd/>
          </a:ln>
          <a:scene3d>
            <a:camera prst="legacyObliqueTopRight"/>
            <a:lightRig rig="legacyFlat3" dir="b"/>
          </a:scene3d>
          <a:sp3d extrusionH="74600" prstMaterial="legacyMatte">
            <a:bevelT w="13500" h="13500" prst="angle"/>
            <a:bevelB w="13500" h="13500" prst="angle"/>
            <a:extrusionClr>
              <a:srgbClr val="663300"/>
            </a:extrusionClr>
          </a:sp3d>
        </p:spPr>
        <p:txBody>
          <a:bodyPr wrap="none" anchor="ctr">
            <a:flatTx/>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hangingPunct="1">
              <a:spcBef>
                <a:spcPct val="0"/>
              </a:spcBef>
              <a:buFontTx/>
              <a:buNone/>
            </a:pPr>
            <a:endParaRPr lang="en-US" altLang="en-US" sz="1800">
              <a:solidFill>
                <a:schemeClr val="tx1"/>
              </a:solidFill>
            </a:endParaRPr>
          </a:p>
        </p:txBody>
      </p:sp>
      <p:sp>
        <p:nvSpPr>
          <p:cNvPr id="13316" name="WordArt 18"/>
          <p:cNvSpPr>
            <a:spLocks noChangeArrowheads="1" noChangeShapeType="1" noTextEdit="1"/>
          </p:cNvSpPr>
          <p:nvPr/>
        </p:nvSpPr>
        <p:spPr bwMode="auto">
          <a:xfrm>
            <a:off x="1016000" y="1752600"/>
            <a:ext cx="102616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solidFill>
                  <a:srgbClr val="C00000"/>
                </a:solidFill>
                <a:effectLst>
                  <a:outerShdw dist="35921" dir="2700000" algn="ctr" rotWithShape="0">
                    <a:srgbClr val="C0C0C0">
                      <a:alpha val="79999"/>
                    </a:srgbClr>
                  </a:outerShdw>
                </a:effectLst>
                <a:latin typeface="Impact"/>
              </a:rPr>
              <a:t>TITLE IX COMPLIANCE FRAMEWORK</a:t>
            </a:r>
            <a:endParaRPr lang="en-US" sz="36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32774" name="Rectangle 6"/>
          <p:cNvSpPr>
            <a:spLocks noChangeArrowheads="1"/>
          </p:cNvSpPr>
          <p:nvPr/>
        </p:nvSpPr>
        <p:spPr bwMode="auto">
          <a:xfrm>
            <a:off x="914400" y="2438401"/>
            <a:ext cx="11074400" cy="4230389"/>
          </a:xfrm>
          <a:prstGeom prst="rect">
            <a:avLst/>
          </a:prstGeom>
          <a:noFill/>
          <a:ln w="12700">
            <a:noFill/>
            <a:miter lim="800000"/>
            <a:headEnd type="none" w="sm" len="sm"/>
            <a:tailEnd type="none" w="sm" len="sm"/>
          </a:ln>
          <a:effectLst/>
        </p:spPr>
        <p:txBody>
          <a:bodyPr>
            <a:spAutoFit/>
          </a:bodyPr>
          <a:lstStyle/>
          <a:p>
            <a:pPr eaLnBrk="0" hangingPunct="0">
              <a:lnSpc>
                <a:spcPct val="85000"/>
              </a:lnSpc>
              <a:spcBef>
                <a:spcPct val="20000"/>
              </a:spcBef>
              <a:defRPr/>
            </a:pPr>
            <a:r>
              <a:rPr lang="en-US" sz="2800" b="1" i="1" dirty="0">
                <a:solidFill>
                  <a:srgbClr val="002060"/>
                </a:solidFill>
                <a:effectLst>
                  <a:outerShdw blurRad="38100" dist="38100" dir="2700000" algn="tl">
                    <a:srgbClr val="000000"/>
                  </a:outerShdw>
                </a:effectLst>
                <a:latin typeface="Times New Roman" pitchFamily="18" charset="0"/>
              </a:rPr>
              <a:t>COMPONENT I: SPORTS OFFERINGS</a:t>
            </a:r>
          </a:p>
          <a:p>
            <a:pPr eaLnBrk="0" hangingPunct="0">
              <a:lnSpc>
                <a:spcPct val="85000"/>
              </a:lnSpc>
              <a:spcBef>
                <a:spcPct val="20000"/>
              </a:spcBef>
              <a:defRPr/>
            </a:pPr>
            <a:r>
              <a:rPr lang="en-US" sz="2400" b="1" dirty="0">
                <a:solidFill>
                  <a:srgbClr val="C00000"/>
                </a:solidFill>
                <a:effectLst>
                  <a:outerShdw blurRad="38100" dist="38100" dir="2700000" algn="tl">
                    <a:srgbClr val="000000"/>
                  </a:outerShdw>
                </a:effectLst>
                <a:latin typeface="Times New Roman" pitchFamily="18" charset="0"/>
              </a:rPr>
              <a:t>   A. Participation Offerings - The Three Prong Test</a:t>
            </a:r>
            <a:endParaRPr lang="en-US" sz="2200" b="1" dirty="0">
              <a:solidFill>
                <a:srgbClr val="C00000"/>
              </a:solidFill>
              <a:effectLst>
                <a:outerShdw blurRad="38100" dist="38100" dir="2700000" algn="tl">
                  <a:srgbClr val="000000"/>
                </a:outerShdw>
              </a:effectLst>
              <a:latin typeface="Times New Roman" pitchFamily="18" charset="0"/>
            </a:endParaRPr>
          </a:p>
          <a:p>
            <a:pPr eaLnBrk="0" hangingPunct="0">
              <a:lnSpc>
                <a:spcPct val="85000"/>
              </a:lnSpc>
              <a:spcBef>
                <a:spcPct val="10000"/>
              </a:spcBef>
              <a:defRPr/>
            </a:pPr>
            <a:r>
              <a:rPr lang="en-US" sz="2200" b="1" dirty="0">
                <a:solidFill>
                  <a:srgbClr val="C00000"/>
                </a:solidFill>
                <a:effectLst>
                  <a:outerShdw blurRad="38100" dist="38100" dir="2700000" algn="tl">
                    <a:srgbClr val="000000"/>
                  </a:outerShdw>
                </a:effectLst>
                <a:latin typeface="Times New Roman" pitchFamily="18" charset="0"/>
              </a:rPr>
              <a:t>        </a:t>
            </a:r>
            <a:r>
              <a:rPr lang="en-US" sz="2200" b="1" dirty="0">
                <a:solidFill>
                  <a:srgbClr val="C00000"/>
                </a:solidFill>
                <a:effectLst>
                  <a:outerShdw blurRad="38100" dist="38100" dir="2700000" algn="tl">
                    <a:srgbClr val="000000"/>
                  </a:outerShdw>
                </a:effectLst>
                <a:latin typeface="Times New Roman" pitchFamily="18" charset="0"/>
                <a:sym typeface="Wingdings 2" pitchFamily="18" charset="2"/>
              </a:rPr>
              <a:t> Substantial Proportionality  </a:t>
            </a:r>
            <a:r>
              <a:rPr lang="en-US" sz="2200" b="1" i="1" u="sng" dirty="0">
                <a:solidFill>
                  <a:srgbClr val="C00000"/>
                </a:solidFill>
                <a:effectLst>
                  <a:outerShdw blurRad="38100" dist="38100" dir="2700000" algn="tl">
                    <a:srgbClr val="000000"/>
                  </a:outerShdw>
                </a:effectLst>
                <a:latin typeface="Times New Roman" pitchFamily="18" charset="0"/>
                <a:sym typeface="Wingdings 2" pitchFamily="18" charset="2"/>
              </a:rPr>
              <a:t>or</a:t>
            </a:r>
            <a:endParaRPr lang="en-US" sz="22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spcBef>
                <a:spcPct val="10000"/>
              </a:spcBef>
              <a:defRPr/>
            </a:pPr>
            <a:r>
              <a:rPr lang="en-US" sz="2200" b="1" dirty="0">
                <a:solidFill>
                  <a:srgbClr val="C00000"/>
                </a:solidFill>
                <a:effectLst>
                  <a:outerShdw blurRad="38100" dist="38100" dir="2700000" algn="tl">
                    <a:srgbClr val="000000"/>
                  </a:outerShdw>
                </a:effectLst>
                <a:latin typeface="Times New Roman" pitchFamily="18" charset="0"/>
                <a:sym typeface="Wingdings 2" pitchFamily="18" charset="2"/>
              </a:rPr>
              <a:t>         History &amp; Continuing Practice of Program Expansion </a:t>
            </a:r>
            <a:r>
              <a:rPr lang="en-US" sz="2200" b="1" i="1" u="sng" dirty="0">
                <a:solidFill>
                  <a:srgbClr val="C00000"/>
                </a:solidFill>
                <a:effectLst>
                  <a:outerShdw blurRad="38100" dist="38100" dir="2700000" algn="tl">
                    <a:srgbClr val="000000"/>
                  </a:outerShdw>
                </a:effectLst>
                <a:latin typeface="Times New Roman" pitchFamily="18" charset="0"/>
                <a:sym typeface="Wingdings 2" pitchFamily="18" charset="2"/>
              </a:rPr>
              <a:t>or</a:t>
            </a:r>
            <a:endParaRPr lang="en-US" sz="22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spcBef>
                <a:spcPct val="10000"/>
              </a:spcBef>
              <a:defRPr/>
            </a:pPr>
            <a:r>
              <a:rPr lang="en-US" sz="2200" b="1" dirty="0">
                <a:solidFill>
                  <a:srgbClr val="C00000"/>
                </a:solidFill>
                <a:effectLst>
                  <a:outerShdw blurRad="38100" dist="38100" dir="2700000" algn="tl">
                    <a:srgbClr val="000000"/>
                  </a:outerShdw>
                </a:effectLst>
                <a:latin typeface="Times New Roman" pitchFamily="18" charset="0"/>
                <a:sym typeface="Wingdings 2" pitchFamily="18" charset="2"/>
              </a:rPr>
              <a:t>         Full &amp; Effective Accommodation Of Athletic Interests</a:t>
            </a:r>
          </a:p>
          <a:p>
            <a:pPr eaLnBrk="0" hangingPunct="0">
              <a:lnSpc>
                <a:spcPct val="85000"/>
              </a:lnSpc>
              <a:spcBef>
                <a:spcPct val="20000"/>
              </a:spcBef>
              <a:defRPr/>
            </a:pPr>
            <a:r>
              <a:rPr lang="en-US" sz="2400" b="1" dirty="0">
                <a:solidFill>
                  <a:srgbClr val="C00000"/>
                </a:solidFill>
                <a:effectLst>
                  <a:outerShdw blurRad="38100" dist="38100" dir="2700000" algn="tl">
                    <a:srgbClr val="000000"/>
                  </a:outerShdw>
                </a:effectLst>
                <a:latin typeface="Times New Roman" pitchFamily="18" charset="0"/>
                <a:sym typeface="Wingdings 2" pitchFamily="18" charset="2"/>
              </a:rPr>
              <a:t>   B. Levels Of Competition - The Two Prong Test</a:t>
            </a:r>
            <a:endParaRPr lang="en-US" sz="22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spcBef>
                <a:spcPct val="10000"/>
              </a:spcBef>
              <a:defRPr/>
            </a:pPr>
            <a:r>
              <a:rPr lang="en-US" sz="2200" b="1" dirty="0">
                <a:solidFill>
                  <a:srgbClr val="C00000"/>
                </a:solidFill>
                <a:effectLst>
                  <a:outerShdw blurRad="38100" dist="38100" dir="2700000" algn="tl">
                    <a:srgbClr val="000000"/>
                  </a:outerShdw>
                </a:effectLst>
                <a:latin typeface="Times New Roman" pitchFamily="18" charset="0"/>
                <a:sym typeface="Wingdings 2" pitchFamily="18" charset="2"/>
              </a:rPr>
              <a:t>         Equivalently Advanced Competitive Opportunities </a:t>
            </a:r>
            <a:r>
              <a:rPr lang="en-US" sz="2200" b="1" i="1" u="sng" dirty="0">
                <a:solidFill>
                  <a:srgbClr val="C00000"/>
                </a:solidFill>
                <a:effectLst>
                  <a:outerShdw blurRad="38100" dist="38100" dir="2700000" algn="tl">
                    <a:srgbClr val="000000"/>
                  </a:outerShdw>
                </a:effectLst>
                <a:latin typeface="Times New Roman" pitchFamily="18" charset="0"/>
                <a:sym typeface="Wingdings 2" pitchFamily="18" charset="2"/>
              </a:rPr>
              <a:t>or</a:t>
            </a:r>
            <a:endParaRPr lang="en-US" sz="22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spcBef>
                <a:spcPct val="10000"/>
              </a:spcBef>
              <a:defRPr/>
            </a:pPr>
            <a:r>
              <a:rPr lang="en-US" sz="2200" b="1" dirty="0">
                <a:solidFill>
                  <a:srgbClr val="C00000"/>
                </a:solidFill>
                <a:effectLst>
                  <a:outerShdw blurRad="38100" dist="38100" dir="2700000" algn="tl">
                    <a:srgbClr val="000000"/>
                  </a:outerShdw>
                </a:effectLst>
                <a:latin typeface="Times New Roman" pitchFamily="18" charset="0"/>
                <a:sym typeface="Wingdings 2" pitchFamily="18" charset="2"/>
              </a:rPr>
              <a:t>         History &amp; Continuing Practice Of Improvement</a:t>
            </a:r>
          </a:p>
          <a:p>
            <a:pPr eaLnBrk="0" hangingPunct="0">
              <a:lnSpc>
                <a:spcPct val="85000"/>
              </a:lnSpc>
              <a:defRPr/>
            </a:pPr>
            <a:endParaRPr lang="en-US" sz="10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defRPr/>
            </a:pPr>
            <a:r>
              <a:rPr lang="en-US" sz="2000" b="1" i="1" dirty="0">
                <a:solidFill>
                  <a:srgbClr val="002060"/>
                </a:solidFill>
                <a:effectLst>
                  <a:outerShdw blurRad="38100" dist="38100" dir="2700000" algn="tl">
                    <a:srgbClr val="000000"/>
                  </a:outerShdw>
                </a:effectLst>
                <a:latin typeface="Times New Roman" pitchFamily="18" charset="0"/>
                <a:sym typeface="Wingdings 2" pitchFamily="18" charset="2"/>
              </a:rPr>
              <a:t>COMPONENT II: ATHLETIC SCHOLARSHIPS (Not HS/MS)</a:t>
            </a:r>
          </a:p>
          <a:p>
            <a:pPr eaLnBrk="0" hangingPunct="0">
              <a:lnSpc>
                <a:spcPct val="85000"/>
              </a:lnSpc>
              <a:defRPr/>
            </a:pPr>
            <a:endParaRPr lang="en-US" sz="800" b="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defRPr/>
            </a:pPr>
            <a:r>
              <a:rPr lang="en-US" sz="2800" b="1" i="1" dirty="0">
                <a:solidFill>
                  <a:srgbClr val="002060"/>
                </a:solidFill>
                <a:effectLst>
                  <a:outerShdw blurRad="38100" dist="38100" dir="2700000" algn="tl">
                    <a:srgbClr val="000000"/>
                  </a:outerShdw>
                </a:effectLst>
                <a:latin typeface="Times New Roman" pitchFamily="18" charset="0"/>
                <a:sym typeface="Wingdings 2" pitchFamily="18" charset="2"/>
              </a:rPr>
              <a:t>COMPONENT III: OTHER ATHLETICS BENEFITS</a:t>
            </a:r>
            <a:endParaRPr lang="en-US" sz="2800" b="1" i="1" dirty="0">
              <a:solidFill>
                <a:srgbClr val="C00000"/>
              </a:solidFill>
              <a:effectLst>
                <a:outerShdw blurRad="38100" dist="38100" dir="2700000" algn="tl">
                  <a:srgbClr val="000000"/>
                </a:outerShdw>
              </a:effectLst>
              <a:latin typeface="Times New Roman" pitchFamily="18" charset="0"/>
              <a:sym typeface="Wingdings 2" pitchFamily="18" charset="2"/>
            </a:endParaRPr>
          </a:p>
          <a:p>
            <a:pPr eaLnBrk="0" hangingPunct="0">
              <a:lnSpc>
                <a:spcPct val="85000"/>
              </a:lnSpc>
              <a:spcBef>
                <a:spcPct val="20000"/>
              </a:spcBef>
              <a:defRPr/>
            </a:pPr>
            <a:r>
              <a:rPr lang="en-US" sz="2000" b="1" dirty="0">
                <a:solidFill>
                  <a:srgbClr val="C00000"/>
                </a:solidFill>
                <a:effectLst>
                  <a:outerShdw blurRad="38100" dist="38100" dir="2700000" algn="tl">
                    <a:srgbClr val="000000"/>
                  </a:outerShdw>
                </a:effectLst>
                <a:latin typeface="Times New Roman" pitchFamily="18" charset="0"/>
                <a:sym typeface="Wingdings 2" pitchFamily="18" charset="2"/>
              </a:rPr>
              <a:t>                      </a:t>
            </a:r>
            <a:r>
              <a:rPr lang="en-US" sz="2600" b="1" dirty="0">
                <a:solidFill>
                  <a:srgbClr val="C00000"/>
                </a:solidFill>
                <a:effectLst>
                  <a:outerShdw blurRad="38100" dist="38100" dir="2700000" algn="tl">
                    <a:srgbClr val="000000"/>
                  </a:outerShdw>
                </a:effectLst>
                <a:latin typeface="Times New Roman" pitchFamily="18" charset="0"/>
                <a:sym typeface="Wingdings 2" pitchFamily="18" charset="2"/>
              </a:rPr>
              <a:t>P  -  L  -  A  -  Y  -  I  -  N  -  G      F  -  A  -  I  -  R</a:t>
            </a:r>
          </a:p>
        </p:txBody>
      </p:sp>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799722" y="6800338"/>
            <a:ext cx="10972800" cy="4114512"/>
          </a:xfrm>
        </p:spPr>
        <p:txBody>
          <a:bodyPr/>
          <a:lstStyle/>
          <a:p>
            <a:r>
              <a:rPr lang="en-US" dirty="0"/>
              <a:t> </a:t>
            </a:r>
          </a:p>
        </p:txBody>
      </p:sp>
      <p:grpSp>
        <p:nvGrpSpPr>
          <p:cNvPr id="10" name="Group 16"/>
          <p:cNvGrpSpPr>
            <a:grpSpLocks/>
          </p:cNvGrpSpPr>
          <p:nvPr/>
        </p:nvGrpSpPr>
        <p:grpSpPr bwMode="auto">
          <a:xfrm>
            <a:off x="284480" y="773754"/>
            <a:ext cx="11704320" cy="485576"/>
            <a:chOff x="1056" y="144"/>
            <a:chExt cx="4560" cy="768"/>
          </a:xfrm>
        </p:grpSpPr>
        <p:grpSp>
          <p:nvGrpSpPr>
            <p:cNvPr id="11" name="Group 10"/>
            <p:cNvGrpSpPr>
              <a:grpSpLocks/>
            </p:cNvGrpSpPr>
            <p:nvPr/>
          </p:nvGrpSpPr>
          <p:grpSpPr bwMode="auto">
            <a:xfrm>
              <a:off x="1056" y="144"/>
              <a:ext cx="4560" cy="768"/>
              <a:chOff x="432" y="384"/>
              <a:chExt cx="4896" cy="528"/>
            </a:xfrm>
          </p:grpSpPr>
          <p:sp>
            <p:nvSpPr>
              <p:cNvPr id="16" name="AutoShape 11"/>
              <p:cNvSpPr>
                <a:spLocks noChangeArrowheads="1"/>
              </p:cNvSpPr>
              <p:nvPr/>
            </p:nvSpPr>
            <p:spPr bwMode="auto">
              <a:xfrm>
                <a:off x="432" y="384"/>
                <a:ext cx="4896" cy="528"/>
              </a:xfrm>
              <a:prstGeom prst="bevel">
                <a:avLst>
                  <a:gd name="adj" fmla="val 12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17" name="Rectangle 12"/>
              <p:cNvSpPr>
                <a:spLocks noChangeArrowheads="1"/>
              </p:cNvSpPr>
              <p:nvPr/>
            </p:nvSpPr>
            <p:spPr bwMode="auto">
              <a:xfrm>
                <a:off x="2819" y="448"/>
                <a:ext cx="124"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buFontTx/>
                  <a:buNone/>
                </a:pPr>
                <a:endParaRPr lang="en-US" altLang="en-US" sz="3600" b="1" i="1">
                  <a:solidFill>
                    <a:srgbClr val="FFFF00"/>
                  </a:solidFill>
                  <a:latin typeface="Times New Roman" pitchFamily="18" charset="0"/>
                </a:endParaRPr>
              </a:p>
            </p:txBody>
          </p:sp>
        </p:grpSp>
        <p:grpSp>
          <p:nvGrpSpPr>
            <p:cNvPr id="12" name="Group 15"/>
            <p:cNvGrpSpPr>
              <a:grpSpLocks/>
            </p:cNvGrpSpPr>
            <p:nvPr/>
          </p:nvGrpSpPr>
          <p:grpSpPr bwMode="auto">
            <a:xfrm>
              <a:off x="1200" y="272"/>
              <a:ext cx="4272" cy="496"/>
              <a:chOff x="1200" y="272"/>
              <a:chExt cx="4272" cy="496"/>
            </a:xfrm>
          </p:grpSpPr>
          <p:pic>
            <p:nvPicPr>
              <p:cNvPr id="13" name="Picture 6" descr="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 y="272"/>
                <a:ext cx="863" cy="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7" descr="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288"/>
                <a:ext cx="90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WordArt 14"/>
              <p:cNvSpPr>
                <a:spLocks noChangeArrowheads="1" noChangeShapeType="1" noTextEdit="1"/>
              </p:cNvSpPr>
              <p:nvPr/>
            </p:nvSpPr>
            <p:spPr bwMode="auto">
              <a:xfrm>
                <a:off x="2160" y="288"/>
                <a:ext cx="2352" cy="456"/>
              </a:xfrm>
              <a:prstGeom prst="rect">
                <a:avLst/>
              </a:prstGeom>
            </p:spPr>
            <p:txBody>
              <a:bodyPr wrap="none" fromWordArt="1">
                <a:prstTxWarp prst="textPlain">
                  <a:avLst>
                    <a:gd name="adj" fmla="val 50000"/>
                  </a:avLst>
                </a:prstTxWarp>
              </a:bodyPr>
              <a:lstStyle/>
              <a:p>
                <a:pPr algn="ct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a:rPr>
                  <a:t>Title IX</a:t>
                </a:r>
              </a:p>
            </p:txBody>
          </p:sp>
        </p:grpSp>
      </p:grpSp>
    </p:spTree>
    <p:extLst>
      <p:ext uri="{BB962C8B-B14F-4D97-AF65-F5344CB8AC3E}">
        <p14:creationId xmlns:p14="http://schemas.microsoft.com/office/powerpoint/2010/main" val="2487686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BCA7774F-FDBE-4F69-BC22-1F3C71EA05EF}"/>
              </a:ext>
            </a:extLst>
          </p:cNvPr>
          <p:cNvGrpSpPr>
            <a:grpSpLocks/>
          </p:cNvGrpSpPr>
          <p:nvPr/>
        </p:nvGrpSpPr>
        <p:grpSpPr bwMode="auto">
          <a:xfrm>
            <a:off x="1247775" y="2028827"/>
            <a:ext cx="9725025" cy="1019175"/>
            <a:chOff x="384" y="1296"/>
            <a:chExt cx="5040" cy="642"/>
          </a:xfrm>
          <a:noFill/>
          <a:scene3d>
            <a:camera prst="obliqueTopLeft"/>
            <a:lightRig rig="threePt" dir="t"/>
          </a:scene3d>
        </p:grpSpPr>
        <p:sp>
          <p:nvSpPr>
            <p:cNvPr id="6172" name="AutoShape 3" descr="Bouquet">
              <a:extLst>
                <a:ext uri="{FF2B5EF4-FFF2-40B4-BE49-F238E27FC236}">
                  <a16:creationId xmlns:a16="http://schemas.microsoft.com/office/drawing/2014/main" id="{20DF1DB3-D6DC-44A5-9E85-3A836D73BF01}"/>
                </a:ext>
              </a:extLst>
            </p:cNvPr>
            <p:cNvSpPr>
              <a:spLocks noChangeArrowheads="1"/>
            </p:cNvSpPr>
            <p:nvPr/>
          </p:nvSpPr>
          <p:spPr bwMode="auto">
            <a:xfrm>
              <a:off x="384" y="1296"/>
              <a:ext cx="4944" cy="624"/>
            </a:xfrm>
            <a:prstGeom prst="roundRect">
              <a:avLst>
                <a:gd name="adj" fmla="val 16667"/>
              </a:avLst>
            </a:prstGeom>
            <a:grpFill/>
            <a:ln w="9525">
              <a:round/>
              <a:headEnd/>
              <a:tailEnd/>
            </a:ln>
            <a:effectLst/>
            <a:sp3d extrusionH="201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173" name="WordArt 4">
              <a:extLst>
                <a:ext uri="{FF2B5EF4-FFF2-40B4-BE49-F238E27FC236}">
                  <a16:creationId xmlns:a16="http://schemas.microsoft.com/office/drawing/2014/main" id="{5DDBFB01-1B7A-4D36-B905-C992254C4932}"/>
                </a:ext>
              </a:extLst>
            </p:cNvPr>
            <p:cNvSpPr>
              <a:spLocks noChangeArrowheads="1" noChangeShapeType="1" noTextEdit="1"/>
            </p:cNvSpPr>
            <p:nvPr/>
          </p:nvSpPr>
          <p:spPr bwMode="auto">
            <a:xfrm rot="5400000">
              <a:off x="324" y="1500"/>
              <a:ext cx="528" cy="216"/>
            </a:xfrm>
            <a:prstGeom prst="rect">
              <a:avLst/>
            </a:prstGeom>
            <a:grpFill/>
          </p:spPr>
          <p:txBody>
            <a:bodyPr vert="wordArtVert" wrap="none" fromWordArt="1">
              <a:prstTxWarp prst="textPlain">
                <a:avLst>
                  <a:gd name="adj" fmla="val 50000"/>
                </a:avLst>
              </a:prstTxWarp>
            </a:bodyPr>
            <a:lstStyle/>
            <a:p>
              <a:pPr algn="ctr" fontAlgn="auto"/>
              <a:r>
                <a:rPr lang="en-US" sz="3600" b="1" i="1" kern="10">
                  <a:ln w="9525">
                    <a:solidFill>
                      <a:srgbClr val="000000"/>
                    </a:solidFill>
                    <a:round/>
                    <a:headEnd type="none" w="sm" len="sm"/>
                    <a:tailEnd type="none" w="sm" len="sm"/>
                  </a:ln>
                  <a:solidFill>
                    <a:srgbClr val="000000"/>
                  </a:solidFill>
                  <a:latin typeface="Arial Black" panose="020B0A04020102020204" pitchFamily="34" charset="0"/>
                </a:rPr>
                <a:t>LTC</a:t>
              </a:r>
            </a:p>
          </p:txBody>
        </p:sp>
        <p:sp>
          <p:nvSpPr>
            <p:cNvPr id="6174" name="WordArt 5">
              <a:extLst>
                <a:ext uri="{FF2B5EF4-FFF2-40B4-BE49-F238E27FC236}">
                  <a16:creationId xmlns:a16="http://schemas.microsoft.com/office/drawing/2014/main" id="{8E30A00C-CA25-4B27-A410-3C10427F506E}"/>
                </a:ext>
              </a:extLst>
            </p:cNvPr>
            <p:cNvSpPr>
              <a:spLocks noChangeArrowheads="1" noChangeShapeType="1" noTextEdit="1"/>
            </p:cNvSpPr>
            <p:nvPr/>
          </p:nvSpPr>
          <p:spPr bwMode="auto">
            <a:xfrm>
              <a:off x="744" y="1440"/>
              <a:ext cx="528" cy="288"/>
            </a:xfrm>
            <a:prstGeom prst="rect">
              <a:avLst/>
            </a:prstGeom>
            <a:grpFill/>
          </p:spPr>
          <p:txBody>
            <a:bodyPr wrap="none" fromWordArt="1">
              <a:prstTxWarp prst="textPlain">
                <a:avLst>
                  <a:gd name="adj" fmla="val 50000"/>
                </a:avLst>
              </a:prstTxWarp>
            </a:bodyPr>
            <a:lstStyle/>
            <a:p>
              <a:pPr algn="ctr"/>
              <a:r>
                <a:rPr lang="en-US" sz="3600" b="1" i="1" kern="10" normalizeH="1" dirty="0">
                  <a:ln w="9525">
                    <a:solidFill>
                      <a:srgbClr val="000000"/>
                    </a:solidFill>
                    <a:round/>
                    <a:headEnd type="none" w="sm" len="sm"/>
                    <a:tailEnd type="none" w="sm" len="sm"/>
                  </a:ln>
                  <a:solidFill>
                    <a:srgbClr val="000000"/>
                  </a:solidFill>
                  <a:latin typeface="Arial Black" panose="020B0A04020102020204" pitchFamily="34" charset="0"/>
                </a:rPr>
                <a:t>504</a:t>
              </a:r>
            </a:p>
          </p:txBody>
        </p:sp>
        <p:sp>
          <p:nvSpPr>
            <p:cNvPr id="6175" name="Text Box 6">
              <a:extLst>
                <a:ext uri="{FF2B5EF4-FFF2-40B4-BE49-F238E27FC236}">
                  <a16:creationId xmlns:a16="http://schemas.microsoft.com/office/drawing/2014/main" id="{7B32E129-3EC9-462A-8AFF-5F05FCAAC336}"/>
                </a:ext>
              </a:extLst>
            </p:cNvPr>
            <p:cNvSpPr txBox="1">
              <a:spLocks noChangeArrowheads="1"/>
            </p:cNvSpPr>
            <p:nvPr/>
          </p:nvSpPr>
          <p:spPr bwMode="auto">
            <a:xfrm>
              <a:off x="1344" y="1296"/>
              <a:ext cx="4080" cy="642"/>
            </a:xfrm>
            <a:prstGeom prst="rect">
              <a:avLst/>
            </a:prstGeom>
            <a:grp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lnSpc>
                  <a:spcPct val="75000"/>
                </a:lnSpc>
                <a:spcBef>
                  <a:spcPct val="0"/>
                </a:spcBef>
                <a:buFontTx/>
                <a:buNone/>
              </a:pPr>
              <a:r>
                <a:rPr lang="en-US" altLang="en-US" sz="2000" b="1">
                  <a:solidFill>
                    <a:srgbClr val="CC00CC"/>
                  </a:solidFill>
                  <a:latin typeface="Times New Roman" panose="02020603050405020304" pitchFamily="18" charset="0"/>
                  <a:sym typeface="Wingdings 2" panose="05020102010507070707" pitchFamily="82" charset="2"/>
                </a:rPr>
                <a:t> </a:t>
              </a:r>
              <a:r>
                <a:rPr lang="en-US" altLang="en-US" sz="2000" b="1">
                  <a:solidFill>
                    <a:srgbClr val="CC00CC"/>
                  </a:solidFill>
                  <a:latin typeface="Times New Roman" panose="02020603050405020304" pitchFamily="18" charset="0"/>
                </a:rPr>
                <a:t>Sports In The Courts: An Introduction To Sports Law</a:t>
              </a:r>
            </a:p>
            <a:p>
              <a:pPr eaLnBrk="1" hangingPunct="1">
                <a:lnSpc>
                  <a:spcPct val="75000"/>
                </a:lnSpc>
                <a:spcBef>
                  <a:spcPct val="0"/>
                </a:spcBef>
                <a:buFontTx/>
                <a:buNone/>
              </a:pPr>
              <a:r>
                <a:rPr lang="en-US" altLang="en-US" sz="2000" b="1">
                  <a:solidFill>
                    <a:srgbClr val="CC00CC"/>
                  </a:solidFill>
                  <a:latin typeface="Times New Roman" panose="02020603050405020304" pitchFamily="18" charset="0"/>
                  <a:sym typeface="Wingdings 2" panose="05020102010507070707" pitchFamily="82" charset="2"/>
                </a:rPr>
                <a:t> </a:t>
              </a:r>
              <a:r>
                <a:rPr lang="en-US" altLang="en-US" sz="2000" b="1">
                  <a:solidFill>
                    <a:srgbClr val="CC00CC"/>
                  </a:solidFill>
                  <a:latin typeface="Times New Roman" panose="02020603050405020304" pitchFamily="18" charset="0"/>
                </a:rPr>
                <a:t>Liability For Sports Injuries &amp; Risk Management</a:t>
              </a:r>
            </a:p>
            <a:p>
              <a:pPr eaLnBrk="1" hangingPunct="1">
                <a:lnSpc>
                  <a:spcPct val="75000"/>
                </a:lnSpc>
                <a:spcBef>
                  <a:spcPct val="0"/>
                </a:spcBef>
                <a:buFontTx/>
                <a:buNone/>
              </a:pPr>
              <a:r>
                <a:rPr lang="en-US" altLang="en-US" sz="2000" b="1">
                  <a:solidFill>
                    <a:srgbClr val="CC00CC"/>
                  </a:solidFill>
                  <a:latin typeface="Times New Roman" panose="02020603050405020304" pitchFamily="18" charset="0"/>
                  <a:sym typeface="Wingdings 2" panose="05020102010507070707" pitchFamily="82" charset="2"/>
                </a:rPr>
                <a:t> </a:t>
              </a:r>
              <a:r>
                <a:rPr lang="en-US" altLang="en-US" sz="2000" b="1">
                  <a:solidFill>
                    <a:srgbClr val="CC00CC"/>
                  </a:solidFill>
                  <a:latin typeface="Times New Roman" panose="02020603050405020304" pitchFamily="18" charset="0"/>
                </a:rPr>
                <a:t>Legal Duties, Case Law, &amp; Standards Of Practice</a:t>
              </a:r>
            </a:p>
            <a:p>
              <a:pPr eaLnBrk="1" hangingPunct="1">
                <a:lnSpc>
                  <a:spcPct val="75000"/>
                </a:lnSpc>
                <a:spcBef>
                  <a:spcPct val="0"/>
                </a:spcBef>
                <a:buFontTx/>
                <a:buNone/>
              </a:pPr>
              <a:r>
                <a:rPr lang="en-US" altLang="en-US" sz="2000" b="1">
                  <a:solidFill>
                    <a:srgbClr val="CC00CC"/>
                  </a:solidFill>
                  <a:latin typeface="Times New Roman" panose="02020603050405020304" pitchFamily="18" charset="0"/>
                  <a:sym typeface="Wingdings 2" panose="05020102010507070707" pitchFamily="82" charset="2"/>
                </a:rPr>
                <a:t> </a:t>
              </a:r>
              <a:r>
                <a:rPr lang="en-US" altLang="en-US" sz="2000" b="1">
                  <a:solidFill>
                    <a:srgbClr val="CC00CC"/>
                  </a:solidFill>
                  <a:latin typeface="Times New Roman" panose="02020603050405020304" pitchFamily="18" charset="0"/>
                </a:rPr>
                <a:t>Sports Law Policy Development &amp; Documentation </a:t>
              </a:r>
            </a:p>
          </p:txBody>
        </p:sp>
      </p:grpSp>
      <p:grpSp>
        <p:nvGrpSpPr>
          <p:cNvPr id="62471" name="Group 7">
            <a:extLst>
              <a:ext uri="{FF2B5EF4-FFF2-40B4-BE49-F238E27FC236}">
                <a16:creationId xmlns:a16="http://schemas.microsoft.com/office/drawing/2014/main" id="{3505C0F4-227D-4E84-AF2B-695F275B4BD6}"/>
              </a:ext>
            </a:extLst>
          </p:cNvPr>
          <p:cNvGrpSpPr>
            <a:grpSpLocks/>
          </p:cNvGrpSpPr>
          <p:nvPr/>
        </p:nvGrpSpPr>
        <p:grpSpPr bwMode="auto">
          <a:xfrm>
            <a:off x="1238250" y="3257551"/>
            <a:ext cx="9646261" cy="1033463"/>
            <a:chOff x="384" y="2064"/>
            <a:chExt cx="4992" cy="651"/>
          </a:xfrm>
          <a:noFill/>
          <a:scene3d>
            <a:camera prst="obliqueTopLeft"/>
            <a:lightRig rig="threePt" dir="t"/>
          </a:scene3d>
        </p:grpSpPr>
        <p:sp>
          <p:nvSpPr>
            <p:cNvPr id="6168" name="AutoShape 8" descr="Bouquet">
              <a:extLst>
                <a:ext uri="{FF2B5EF4-FFF2-40B4-BE49-F238E27FC236}">
                  <a16:creationId xmlns:a16="http://schemas.microsoft.com/office/drawing/2014/main" id="{976CBB1E-3429-4DFC-8BD0-9C79D6A41058}"/>
                </a:ext>
              </a:extLst>
            </p:cNvPr>
            <p:cNvSpPr>
              <a:spLocks noChangeArrowheads="1"/>
            </p:cNvSpPr>
            <p:nvPr/>
          </p:nvSpPr>
          <p:spPr bwMode="auto">
            <a:xfrm>
              <a:off x="384" y="2064"/>
              <a:ext cx="4944" cy="624"/>
            </a:xfrm>
            <a:prstGeom prst="roundRect">
              <a:avLst>
                <a:gd name="adj" fmla="val 16667"/>
              </a:avLst>
            </a:prstGeom>
            <a:grpFill/>
            <a:ln w="9525">
              <a:round/>
              <a:headEnd/>
              <a:tailEnd/>
            </a:ln>
            <a:effectLst/>
            <a:sp3d extrusionH="201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169" name="WordArt 9">
              <a:extLst>
                <a:ext uri="{FF2B5EF4-FFF2-40B4-BE49-F238E27FC236}">
                  <a16:creationId xmlns:a16="http://schemas.microsoft.com/office/drawing/2014/main" id="{27300E16-D34B-4698-B801-3C8FC7D48331}"/>
                </a:ext>
              </a:extLst>
            </p:cNvPr>
            <p:cNvSpPr>
              <a:spLocks noChangeArrowheads="1" noChangeShapeType="1" noTextEdit="1"/>
            </p:cNvSpPr>
            <p:nvPr/>
          </p:nvSpPr>
          <p:spPr bwMode="auto">
            <a:xfrm rot="5400000">
              <a:off x="324" y="2268"/>
              <a:ext cx="528" cy="216"/>
            </a:xfrm>
            <a:prstGeom prst="rect">
              <a:avLst/>
            </a:prstGeom>
            <a:grpFill/>
          </p:spPr>
          <p:txBody>
            <a:bodyPr vert="wordArtVert" wrap="none" fromWordArt="1">
              <a:prstTxWarp prst="textPlain">
                <a:avLst>
                  <a:gd name="adj" fmla="val 50000"/>
                </a:avLst>
              </a:prstTxWarp>
            </a:bodyPr>
            <a:lstStyle/>
            <a:p>
              <a:pPr algn="ctr" fontAlgn="auto"/>
              <a:r>
                <a:rPr lang="en-US" sz="3600" b="1" i="1" kern="10">
                  <a:ln w="9525">
                    <a:solidFill>
                      <a:srgbClr val="000000"/>
                    </a:solidFill>
                    <a:round/>
                    <a:headEnd type="none" w="sm" len="sm"/>
                    <a:tailEnd type="none" w="sm" len="sm"/>
                  </a:ln>
                  <a:solidFill>
                    <a:srgbClr val="000000"/>
                  </a:solidFill>
                  <a:latin typeface="Arial Black" panose="020B0A04020102020204" pitchFamily="34" charset="0"/>
                </a:rPr>
                <a:t>LTC</a:t>
              </a:r>
            </a:p>
          </p:txBody>
        </p:sp>
        <p:sp>
          <p:nvSpPr>
            <p:cNvPr id="6170" name="WordArt 10">
              <a:extLst>
                <a:ext uri="{FF2B5EF4-FFF2-40B4-BE49-F238E27FC236}">
                  <a16:creationId xmlns:a16="http://schemas.microsoft.com/office/drawing/2014/main" id="{0FE6FE4C-0716-4CA6-B48C-8A263F6E5EC9}"/>
                </a:ext>
              </a:extLst>
            </p:cNvPr>
            <p:cNvSpPr>
              <a:spLocks noChangeArrowheads="1" noChangeShapeType="1" noTextEdit="1"/>
            </p:cNvSpPr>
            <p:nvPr/>
          </p:nvSpPr>
          <p:spPr bwMode="auto">
            <a:xfrm>
              <a:off x="768" y="2208"/>
              <a:ext cx="528" cy="288"/>
            </a:xfrm>
            <a:prstGeom prst="rect">
              <a:avLst/>
            </a:prstGeom>
            <a:grpFill/>
          </p:spPr>
          <p:txBody>
            <a:bodyPr wrap="none" fromWordArt="1">
              <a:prstTxWarp prst="textPlain">
                <a:avLst>
                  <a:gd name="adj" fmla="val 50000"/>
                </a:avLst>
              </a:prstTxWarp>
            </a:bodyPr>
            <a:lstStyle/>
            <a:p>
              <a:pPr algn="ctr"/>
              <a:r>
                <a:rPr lang="en-US" sz="3600" b="1" i="1" kern="10" normalizeH="1">
                  <a:ln w="9525">
                    <a:solidFill>
                      <a:srgbClr val="000000"/>
                    </a:solidFill>
                    <a:round/>
                    <a:headEnd type="none" w="sm" len="sm"/>
                    <a:tailEnd type="none" w="sm" len="sm"/>
                  </a:ln>
                  <a:solidFill>
                    <a:srgbClr val="000000"/>
                  </a:solidFill>
                  <a:latin typeface="Arial Black" panose="020B0A04020102020204" pitchFamily="34" charset="0"/>
                </a:rPr>
                <a:t>506</a:t>
              </a:r>
            </a:p>
          </p:txBody>
        </p:sp>
        <p:sp>
          <p:nvSpPr>
            <p:cNvPr id="6171" name="Rectangle 11">
              <a:extLst>
                <a:ext uri="{FF2B5EF4-FFF2-40B4-BE49-F238E27FC236}">
                  <a16:creationId xmlns:a16="http://schemas.microsoft.com/office/drawing/2014/main" id="{B50750A1-E04F-44A5-AA84-9B187963B525}"/>
                </a:ext>
              </a:extLst>
            </p:cNvPr>
            <p:cNvSpPr>
              <a:spLocks noChangeArrowheads="1"/>
            </p:cNvSpPr>
            <p:nvPr/>
          </p:nvSpPr>
          <p:spPr bwMode="auto">
            <a:xfrm>
              <a:off x="1344" y="2073"/>
              <a:ext cx="4032" cy="642"/>
            </a:xfrm>
            <a:prstGeom prst="rect">
              <a:avLst/>
            </a:prstGeom>
            <a:grp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lnSpc>
                  <a:spcPct val="7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Title IX &amp; Gender Equity In Interscholastic Athletics</a:t>
              </a:r>
              <a:endParaRPr lang="en-US" altLang="en-US" sz="2000" b="1" dirty="0">
                <a:solidFill>
                  <a:srgbClr val="CC00CC"/>
                </a:solidFill>
                <a:latin typeface="Times New Roman" panose="02020603050405020304" pitchFamily="18" charset="0"/>
              </a:endParaRPr>
            </a:p>
            <a:p>
              <a:pPr eaLnBrk="1" hangingPunct="1">
                <a:lnSpc>
                  <a:spcPct val="7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Title IX: Conducting An Athletic Program Self-Audit</a:t>
              </a:r>
              <a:endParaRPr lang="en-US" altLang="en-US" sz="2000" b="1" dirty="0">
                <a:solidFill>
                  <a:srgbClr val="CC00CC"/>
                </a:solidFill>
                <a:latin typeface="Times New Roman" panose="02020603050405020304" pitchFamily="18" charset="0"/>
              </a:endParaRPr>
            </a:p>
            <a:p>
              <a:pPr eaLnBrk="1" hangingPunct="1">
                <a:lnSpc>
                  <a:spcPct val="75000"/>
                </a:lnSpc>
                <a:spcBef>
                  <a:spcPct val="0"/>
                </a:spcBef>
                <a:buFont typeface="Wingdings 2" panose="05020102010507070707" pitchFamily="82" charset="2"/>
                <a:buNone/>
              </a:pPr>
              <a:r>
                <a:rPr lang="en-US" altLang="en-US" sz="2000" b="1" dirty="0">
                  <a:solidFill>
                    <a:srgbClr val="CC00CC"/>
                  </a:solidFill>
                  <a:latin typeface="Times New Roman" panose="02020603050405020304" pitchFamily="18" charset="0"/>
                  <a:sym typeface="Wingdings 2" panose="05020102010507070707" pitchFamily="82" charset="2"/>
                </a:rPr>
                <a:t> </a:t>
              </a:r>
              <a:r>
                <a:rPr lang="en-US" altLang="en-US" sz="2000" b="1" dirty="0">
                  <a:solidFill>
                    <a:srgbClr val="CC00CC"/>
                  </a:solidFill>
                  <a:latin typeface="Times New Roman" panose="02020603050405020304" pitchFamily="18" charset="0"/>
                </a:rPr>
                <a:t>Sexual Harassment: Legal Issues &amp; Case Law</a:t>
              </a:r>
            </a:p>
            <a:p>
              <a:pPr eaLnBrk="1" hangingPunct="1">
                <a:lnSpc>
                  <a:spcPct val="75000"/>
                </a:lnSpc>
                <a:spcBef>
                  <a:spcPct val="0"/>
                </a:spcBef>
                <a:buFont typeface="Wingdings 2" panose="05020102010507070707" pitchFamily="82" charset="2"/>
                <a:buNone/>
              </a:pPr>
              <a:r>
                <a:rPr lang="en-US" altLang="en-US" sz="2000" b="1" dirty="0">
                  <a:solidFill>
                    <a:srgbClr val="CC00CC"/>
                  </a:solidFill>
                  <a:latin typeface="Times New Roman" panose="02020603050405020304" pitchFamily="18" charset="0"/>
                  <a:sym typeface="Wingdings 2" panose="05020102010507070707" pitchFamily="82" charset="2"/>
                </a:rPr>
                <a:t> </a:t>
              </a:r>
              <a:r>
                <a:rPr lang="en-US" altLang="en-US" sz="2000" b="1" dirty="0">
                  <a:solidFill>
                    <a:srgbClr val="CC00CC"/>
                  </a:solidFill>
                  <a:latin typeface="Times New Roman" panose="02020603050405020304" pitchFamily="18" charset="0"/>
                </a:rPr>
                <a:t>Sexual Harassment: Policy Development</a:t>
              </a:r>
              <a:endParaRPr lang="en-US" altLang="en-US" sz="2400" dirty="0">
                <a:solidFill>
                  <a:srgbClr val="CC00CC"/>
                </a:solidFill>
                <a:latin typeface="Times New Roman" panose="02020603050405020304" pitchFamily="18" charset="0"/>
              </a:endParaRPr>
            </a:p>
          </p:txBody>
        </p:sp>
      </p:grpSp>
      <p:grpSp>
        <p:nvGrpSpPr>
          <p:cNvPr id="62476" name="Group 12">
            <a:extLst>
              <a:ext uri="{FF2B5EF4-FFF2-40B4-BE49-F238E27FC236}">
                <a16:creationId xmlns:a16="http://schemas.microsoft.com/office/drawing/2014/main" id="{1FFFC2C1-BCAE-4DCE-9B93-59CB9E9CADBD}"/>
              </a:ext>
            </a:extLst>
          </p:cNvPr>
          <p:cNvGrpSpPr>
            <a:grpSpLocks/>
          </p:cNvGrpSpPr>
          <p:nvPr/>
        </p:nvGrpSpPr>
        <p:grpSpPr bwMode="auto">
          <a:xfrm>
            <a:off x="1228725" y="4495800"/>
            <a:ext cx="9648825" cy="1016000"/>
            <a:chOff x="384" y="2390"/>
            <a:chExt cx="4992" cy="640"/>
          </a:xfrm>
          <a:noFill/>
          <a:scene3d>
            <a:camera prst="obliqueTopLeft"/>
            <a:lightRig rig="threePt" dir="t"/>
          </a:scene3d>
        </p:grpSpPr>
        <p:sp>
          <p:nvSpPr>
            <p:cNvPr id="6164" name="AutoShape 13" descr="Bouquet">
              <a:extLst>
                <a:ext uri="{FF2B5EF4-FFF2-40B4-BE49-F238E27FC236}">
                  <a16:creationId xmlns:a16="http://schemas.microsoft.com/office/drawing/2014/main" id="{65F68DAB-210F-4931-92DB-028A40E1EEDD}"/>
                </a:ext>
              </a:extLst>
            </p:cNvPr>
            <p:cNvSpPr>
              <a:spLocks noChangeArrowheads="1"/>
            </p:cNvSpPr>
            <p:nvPr/>
          </p:nvSpPr>
          <p:spPr bwMode="auto">
            <a:xfrm>
              <a:off x="384" y="2390"/>
              <a:ext cx="4944" cy="624"/>
            </a:xfrm>
            <a:prstGeom prst="roundRect">
              <a:avLst>
                <a:gd name="adj" fmla="val 16667"/>
              </a:avLst>
            </a:prstGeom>
            <a:grpFill/>
            <a:ln w="9525">
              <a:round/>
              <a:headEnd/>
              <a:tailEnd/>
            </a:ln>
            <a:effectLst/>
            <a:sp3d extrusionH="201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165" name="WordArt 14">
              <a:extLst>
                <a:ext uri="{FF2B5EF4-FFF2-40B4-BE49-F238E27FC236}">
                  <a16:creationId xmlns:a16="http://schemas.microsoft.com/office/drawing/2014/main" id="{5E1FA7CB-58D7-4157-B1D4-65958D12D07C}"/>
                </a:ext>
              </a:extLst>
            </p:cNvPr>
            <p:cNvSpPr>
              <a:spLocks noChangeArrowheads="1" noChangeShapeType="1" noTextEdit="1"/>
            </p:cNvSpPr>
            <p:nvPr/>
          </p:nvSpPr>
          <p:spPr bwMode="auto">
            <a:xfrm rot="5400000">
              <a:off x="300" y="2594"/>
              <a:ext cx="528" cy="216"/>
            </a:xfrm>
            <a:prstGeom prst="rect">
              <a:avLst/>
            </a:prstGeom>
            <a:grpFill/>
          </p:spPr>
          <p:txBody>
            <a:bodyPr vert="wordArtVert" wrap="none" fromWordArt="1">
              <a:prstTxWarp prst="textPlain">
                <a:avLst>
                  <a:gd name="adj" fmla="val 50000"/>
                </a:avLst>
              </a:prstTxWarp>
            </a:bodyPr>
            <a:lstStyle/>
            <a:p>
              <a:pPr algn="ctr" fontAlgn="auto"/>
              <a:r>
                <a:rPr lang="en-US" sz="3600" b="1" i="1" kern="10">
                  <a:ln w="9525">
                    <a:solidFill>
                      <a:srgbClr val="000000"/>
                    </a:solidFill>
                    <a:round/>
                    <a:headEnd type="none" w="sm" len="sm"/>
                    <a:tailEnd type="none" w="sm" len="sm"/>
                  </a:ln>
                  <a:solidFill>
                    <a:srgbClr val="000000"/>
                  </a:solidFill>
                  <a:latin typeface="Arial Black" panose="020B0A04020102020204" pitchFamily="34" charset="0"/>
                </a:rPr>
                <a:t>LTC</a:t>
              </a:r>
            </a:p>
          </p:txBody>
        </p:sp>
        <p:sp>
          <p:nvSpPr>
            <p:cNvPr id="6166" name="WordArt 15">
              <a:extLst>
                <a:ext uri="{FF2B5EF4-FFF2-40B4-BE49-F238E27FC236}">
                  <a16:creationId xmlns:a16="http://schemas.microsoft.com/office/drawing/2014/main" id="{23F44EA7-142A-4E2D-90CF-F07B5FBA80AF}"/>
                </a:ext>
              </a:extLst>
            </p:cNvPr>
            <p:cNvSpPr>
              <a:spLocks noChangeArrowheads="1" noChangeShapeType="1" noTextEdit="1"/>
            </p:cNvSpPr>
            <p:nvPr/>
          </p:nvSpPr>
          <p:spPr bwMode="auto">
            <a:xfrm>
              <a:off x="768" y="2534"/>
              <a:ext cx="528" cy="288"/>
            </a:xfrm>
            <a:prstGeom prst="rect">
              <a:avLst/>
            </a:prstGeom>
            <a:grpFill/>
          </p:spPr>
          <p:txBody>
            <a:bodyPr wrap="none" fromWordArt="1">
              <a:prstTxWarp prst="textPlain">
                <a:avLst>
                  <a:gd name="adj" fmla="val 50000"/>
                </a:avLst>
              </a:prstTxWarp>
            </a:bodyPr>
            <a:lstStyle/>
            <a:p>
              <a:pPr algn="ctr"/>
              <a:r>
                <a:rPr lang="en-US" sz="3600" b="1" i="1" kern="10" normalizeH="1">
                  <a:ln w="9525">
                    <a:solidFill>
                      <a:srgbClr val="000000"/>
                    </a:solidFill>
                    <a:round/>
                    <a:headEnd type="none" w="sm" len="sm"/>
                    <a:tailEnd type="none" w="sm" len="sm"/>
                  </a:ln>
                  <a:solidFill>
                    <a:srgbClr val="000000"/>
                  </a:solidFill>
                  <a:latin typeface="Arial Black" panose="020B0A04020102020204" pitchFamily="34" charset="0"/>
                </a:rPr>
                <a:t>508</a:t>
              </a:r>
            </a:p>
          </p:txBody>
        </p:sp>
        <p:sp>
          <p:nvSpPr>
            <p:cNvPr id="6167" name="Rectangle 16">
              <a:extLst>
                <a:ext uri="{FF2B5EF4-FFF2-40B4-BE49-F238E27FC236}">
                  <a16:creationId xmlns:a16="http://schemas.microsoft.com/office/drawing/2014/main" id="{C47E6C44-F989-483C-A5D8-101DDAE25841}"/>
                </a:ext>
              </a:extLst>
            </p:cNvPr>
            <p:cNvSpPr>
              <a:spLocks noChangeArrowheads="1"/>
            </p:cNvSpPr>
            <p:nvPr/>
          </p:nvSpPr>
          <p:spPr bwMode="auto">
            <a:xfrm>
              <a:off x="1344" y="2390"/>
              <a:ext cx="4032" cy="640"/>
            </a:xfrm>
            <a:prstGeom prst="rect">
              <a:avLst/>
            </a:prstGeom>
            <a:grp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lnSpc>
                  <a:spcPct val="7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Hazing: Case Law, Legal Standards &amp; Policy Development</a:t>
              </a:r>
              <a:endParaRPr lang="en-US" altLang="en-US" sz="2000" b="1" dirty="0">
                <a:solidFill>
                  <a:srgbClr val="CC00CC"/>
                </a:solidFill>
                <a:latin typeface="Times New Roman" panose="02020603050405020304" pitchFamily="18" charset="0"/>
              </a:endParaRPr>
            </a:p>
            <a:p>
              <a:pPr eaLnBrk="1" hangingPunct="1">
                <a:lnSpc>
                  <a:spcPct val="7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Constitutional Law Issues In Athletics Programs</a:t>
              </a:r>
              <a:endParaRPr lang="en-US" altLang="en-US" sz="2000" b="1" dirty="0">
                <a:solidFill>
                  <a:srgbClr val="CC00CC"/>
                </a:solidFill>
                <a:latin typeface="Times New Roman" panose="02020603050405020304" pitchFamily="18" charset="0"/>
              </a:endParaRPr>
            </a:p>
            <a:p>
              <a:pPr eaLnBrk="1" hangingPunct="1">
                <a:lnSpc>
                  <a:spcPct val="7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Statutory Law: Fair Labor Standards Act, Americans With</a:t>
              </a:r>
              <a:br>
                <a:rPr lang="en-US" altLang="en-US" sz="2000" b="1" dirty="0">
                  <a:solidFill>
                    <a:srgbClr val="CC00CC"/>
                  </a:solidFill>
                  <a:latin typeface="Times New Roman" panose="02020603050405020304" pitchFamily="18" charset="0"/>
                  <a:sym typeface="Wingdings 2" panose="05020102010507070707" pitchFamily="82" charset="2"/>
                </a:rPr>
              </a:br>
              <a:r>
                <a:rPr lang="en-US" altLang="en-US" sz="2000" b="1" dirty="0">
                  <a:solidFill>
                    <a:srgbClr val="CC00CC"/>
                  </a:solidFill>
                  <a:latin typeface="Times New Roman" panose="02020603050405020304" pitchFamily="18" charset="0"/>
                  <a:sym typeface="Wingdings 2" panose="05020102010507070707" pitchFamily="82" charset="2"/>
                </a:rPr>
                <a:t>   Disabilities Act, FERPA, &amp; HIPAA In School Athletics</a:t>
              </a:r>
              <a:endParaRPr lang="en-US" altLang="en-US" sz="2000" b="1" dirty="0">
                <a:solidFill>
                  <a:srgbClr val="CC00CC"/>
                </a:solidFill>
                <a:latin typeface="Times New Roman" panose="02020603050405020304" pitchFamily="18" charset="0"/>
              </a:endParaRPr>
            </a:p>
          </p:txBody>
        </p:sp>
      </p:grpSp>
      <p:grpSp>
        <p:nvGrpSpPr>
          <p:cNvPr id="27" name="Group 12">
            <a:extLst>
              <a:ext uri="{FF2B5EF4-FFF2-40B4-BE49-F238E27FC236}">
                <a16:creationId xmlns:a16="http://schemas.microsoft.com/office/drawing/2014/main" id="{56F177DB-9A3A-4A41-8310-0536EA7CE014}"/>
              </a:ext>
            </a:extLst>
          </p:cNvPr>
          <p:cNvGrpSpPr>
            <a:grpSpLocks/>
          </p:cNvGrpSpPr>
          <p:nvPr/>
        </p:nvGrpSpPr>
        <p:grpSpPr bwMode="auto">
          <a:xfrm>
            <a:off x="1228725" y="5715003"/>
            <a:ext cx="9655785" cy="1103313"/>
            <a:chOff x="384" y="2390"/>
            <a:chExt cx="4992" cy="695"/>
          </a:xfrm>
          <a:noFill/>
        </p:grpSpPr>
        <p:sp>
          <p:nvSpPr>
            <p:cNvPr id="6152" name="AutoShape 13" descr="Bouquet">
              <a:extLst>
                <a:ext uri="{FF2B5EF4-FFF2-40B4-BE49-F238E27FC236}">
                  <a16:creationId xmlns:a16="http://schemas.microsoft.com/office/drawing/2014/main" id="{A2C4350F-A103-49C5-98AE-5EAA6B405A07}"/>
                </a:ext>
              </a:extLst>
            </p:cNvPr>
            <p:cNvSpPr>
              <a:spLocks noChangeArrowheads="1"/>
            </p:cNvSpPr>
            <p:nvPr/>
          </p:nvSpPr>
          <p:spPr bwMode="auto">
            <a:xfrm>
              <a:off x="384" y="2390"/>
              <a:ext cx="4944" cy="624"/>
            </a:xfrm>
            <a:prstGeom prst="roundRect">
              <a:avLst>
                <a:gd name="adj" fmla="val 16667"/>
              </a:avLst>
            </a:prstGeom>
            <a:grpFill/>
            <a:ln w="9525">
              <a:round/>
              <a:headEnd/>
              <a:tailEnd/>
            </a:ln>
            <a:effectLst/>
            <a:scene3d>
              <a:camera prst="obliqueTopLeft"/>
              <a:lightRig rig="legacyFlat3" dir="b"/>
            </a:scene3d>
            <a:sp3d extrusionH="201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153" name="WordArt 14">
              <a:extLst>
                <a:ext uri="{FF2B5EF4-FFF2-40B4-BE49-F238E27FC236}">
                  <a16:creationId xmlns:a16="http://schemas.microsoft.com/office/drawing/2014/main" id="{22BA63A9-06F1-441B-BFFB-800C8FE8CEFE}"/>
                </a:ext>
              </a:extLst>
            </p:cNvPr>
            <p:cNvSpPr>
              <a:spLocks noChangeArrowheads="1" noChangeShapeType="1" noTextEdit="1"/>
            </p:cNvSpPr>
            <p:nvPr/>
          </p:nvSpPr>
          <p:spPr bwMode="auto">
            <a:xfrm rot="5400000">
              <a:off x="300" y="2594"/>
              <a:ext cx="528" cy="216"/>
            </a:xfrm>
            <a:prstGeom prst="rect">
              <a:avLst/>
            </a:prstGeom>
            <a:grpFill/>
          </p:spPr>
          <p:txBody>
            <a:bodyPr vert="wordArtVert" wrap="none" fromWordArt="1">
              <a:prstTxWarp prst="textPlain">
                <a:avLst>
                  <a:gd name="adj" fmla="val 50000"/>
                </a:avLst>
              </a:prstTxWarp>
            </a:bodyPr>
            <a:lstStyle/>
            <a:p>
              <a:pPr algn="ctr" fontAlgn="auto"/>
              <a:r>
                <a:rPr lang="en-US" sz="3600" b="1" i="1" kern="10">
                  <a:ln w="9525">
                    <a:solidFill>
                      <a:srgbClr val="000000"/>
                    </a:solidFill>
                    <a:round/>
                    <a:headEnd type="none" w="sm" len="sm"/>
                    <a:tailEnd type="none" w="sm" len="sm"/>
                  </a:ln>
                  <a:solidFill>
                    <a:srgbClr val="000000"/>
                  </a:solidFill>
                  <a:latin typeface="Arial Black" panose="020B0A04020102020204" pitchFamily="34" charset="0"/>
                </a:rPr>
                <a:t>LTC</a:t>
              </a:r>
            </a:p>
          </p:txBody>
        </p:sp>
        <p:sp>
          <p:nvSpPr>
            <p:cNvPr id="6154" name="WordArt 15">
              <a:extLst>
                <a:ext uri="{FF2B5EF4-FFF2-40B4-BE49-F238E27FC236}">
                  <a16:creationId xmlns:a16="http://schemas.microsoft.com/office/drawing/2014/main" id="{B8C25748-A097-4A2D-8326-33E1620D43A5}"/>
                </a:ext>
              </a:extLst>
            </p:cNvPr>
            <p:cNvSpPr>
              <a:spLocks noChangeArrowheads="1" noChangeShapeType="1" noTextEdit="1"/>
            </p:cNvSpPr>
            <p:nvPr/>
          </p:nvSpPr>
          <p:spPr bwMode="auto">
            <a:xfrm>
              <a:off x="768" y="2534"/>
              <a:ext cx="528" cy="288"/>
            </a:xfrm>
            <a:prstGeom prst="rect">
              <a:avLst/>
            </a:prstGeom>
            <a:grpFill/>
          </p:spPr>
          <p:txBody>
            <a:bodyPr wrap="none" fromWordArt="1">
              <a:prstTxWarp prst="textPlain">
                <a:avLst>
                  <a:gd name="adj" fmla="val 50000"/>
                </a:avLst>
              </a:prstTxWarp>
            </a:bodyPr>
            <a:lstStyle/>
            <a:p>
              <a:pPr algn="ctr"/>
              <a:r>
                <a:rPr lang="en-US" sz="3600" b="1" i="1" kern="10" normalizeH="1" dirty="0">
                  <a:ln w="9525">
                    <a:solidFill>
                      <a:srgbClr val="000000"/>
                    </a:solidFill>
                    <a:round/>
                    <a:headEnd type="none" w="sm" len="sm"/>
                    <a:tailEnd type="none" w="sm" len="sm"/>
                  </a:ln>
                  <a:solidFill>
                    <a:srgbClr val="000000"/>
                  </a:solidFill>
                  <a:latin typeface="Arial Black" panose="020B0A04020102020204" pitchFamily="34" charset="0"/>
                </a:rPr>
                <a:t>510</a:t>
              </a:r>
            </a:p>
          </p:txBody>
        </p:sp>
        <p:sp>
          <p:nvSpPr>
            <p:cNvPr id="6155" name="Rectangle 16">
              <a:extLst>
                <a:ext uri="{FF2B5EF4-FFF2-40B4-BE49-F238E27FC236}">
                  <a16:creationId xmlns:a16="http://schemas.microsoft.com/office/drawing/2014/main" id="{59936CF6-BFCA-47DC-9FEA-C66F37379DBF}"/>
                </a:ext>
              </a:extLst>
            </p:cNvPr>
            <p:cNvSpPr>
              <a:spLocks noChangeArrowheads="1"/>
            </p:cNvSpPr>
            <p:nvPr/>
          </p:nvSpPr>
          <p:spPr bwMode="auto">
            <a:xfrm>
              <a:off x="1344" y="2390"/>
              <a:ext cx="4032" cy="695"/>
            </a:xfrm>
            <a:prstGeom prst="rect">
              <a:avLst/>
            </a:prstGeom>
            <a:grp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lnSpc>
                  <a:spcPct val="6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Social Media: Legal Standards &amp; Policy Development</a:t>
              </a:r>
              <a:endParaRPr lang="en-US" altLang="en-US" sz="2000" b="1" dirty="0">
                <a:solidFill>
                  <a:srgbClr val="CC00CC"/>
                </a:solidFill>
                <a:latin typeface="Times New Roman" panose="02020603050405020304" pitchFamily="18" charset="0"/>
              </a:endParaRPr>
            </a:p>
            <a:p>
              <a:pPr eaLnBrk="1" hangingPunct="1">
                <a:lnSpc>
                  <a:spcPct val="6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Event Security &amp; Management: Legal Issues</a:t>
              </a:r>
              <a:endParaRPr lang="en-US" altLang="en-US" sz="2000" b="1" dirty="0">
                <a:solidFill>
                  <a:srgbClr val="CC00CC"/>
                </a:solidFill>
                <a:latin typeface="Times New Roman" panose="02020603050405020304" pitchFamily="18" charset="0"/>
              </a:endParaRPr>
            </a:p>
            <a:p>
              <a:pPr eaLnBrk="1" hangingPunct="1">
                <a:lnSpc>
                  <a:spcPct val="6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Transgender Participation In School Sports: Legal Issues </a:t>
              </a:r>
              <a:endParaRPr lang="en-US" altLang="en-US" sz="2000" b="1" dirty="0">
                <a:solidFill>
                  <a:srgbClr val="CC00CC"/>
                </a:solidFill>
                <a:latin typeface="Times New Roman" panose="02020603050405020304" pitchFamily="18" charset="0"/>
              </a:endParaRPr>
            </a:p>
            <a:p>
              <a:pPr eaLnBrk="1" hangingPunct="1">
                <a:lnSpc>
                  <a:spcPct val="6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Pregnant &amp; Parenting Student-Athletes: Legal Rights</a:t>
              </a:r>
            </a:p>
            <a:p>
              <a:pPr eaLnBrk="1" hangingPunct="1">
                <a:lnSpc>
                  <a:spcPct val="65000"/>
                </a:lnSpc>
                <a:spcBef>
                  <a:spcPct val="0"/>
                </a:spcBef>
                <a:buFontTx/>
                <a:buNone/>
              </a:pPr>
              <a:r>
                <a:rPr lang="en-US" altLang="en-US" sz="2000" b="1" dirty="0">
                  <a:solidFill>
                    <a:srgbClr val="CC00CC"/>
                  </a:solidFill>
                  <a:latin typeface="Times New Roman" panose="02020603050405020304" pitchFamily="18" charset="0"/>
                  <a:sym typeface="Wingdings 2" panose="05020102010507070707" pitchFamily="82" charset="2"/>
                </a:rPr>
                <a:t> Intellectual Property Issues In School Sports Programs</a:t>
              </a:r>
              <a:r>
                <a:rPr lang="en-US" altLang="en-US" sz="2000" dirty="0">
                  <a:solidFill>
                    <a:srgbClr val="CC00CC"/>
                  </a:solidFill>
                  <a:latin typeface="Times New Roman" panose="02020603050405020304" pitchFamily="18" charset="0"/>
                </a:rPr>
                <a:t> </a:t>
              </a:r>
            </a:p>
          </p:txBody>
        </p:sp>
      </p:grpSp>
      <p:sp>
        <p:nvSpPr>
          <p:cNvPr id="3" name="Content Placeholder 2">
            <a:extLst>
              <a:ext uri="{FF2B5EF4-FFF2-40B4-BE49-F238E27FC236}">
                <a16:creationId xmlns:a16="http://schemas.microsoft.com/office/drawing/2014/main" id="{08181052-6BF9-4330-A854-8586C60DBD5C}"/>
              </a:ext>
            </a:extLst>
          </p:cNvPr>
          <p:cNvSpPr>
            <a:spLocks noGrp="1"/>
          </p:cNvSpPr>
          <p:nvPr>
            <p:ph idx="1"/>
          </p:nvPr>
        </p:nvSpPr>
        <p:spPr/>
        <p:txBody>
          <a:bodyPr/>
          <a:lstStyle/>
          <a:p>
            <a:r>
              <a:rPr lang="en-US" dirty="0"/>
              <a:t> </a:t>
            </a:r>
          </a:p>
        </p:txBody>
      </p:sp>
      <p:sp>
        <p:nvSpPr>
          <p:cNvPr id="4" name="TextBox 3"/>
          <p:cNvSpPr txBox="1"/>
          <p:nvPr/>
        </p:nvSpPr>
        <p:spPr>
          <a:xfrm rot="10800000" flipH="1" flipV="1">
            <a:off x="251406" y="789149"/>
            <a:ext cx="11692944" cy="1206099"/>
          </a:xfrm>
          <a:prstGeom prst="rect">
            <a:avLst/>
          </a:prstGeom>
          <a:noFill/>
        </p:spPr>
        <p:txBody>
          <a:bodyPr wrap="square" rtlCol="0">
            <a:spAutoFit/>
          </a:bodyPr>
          <a:lstStyle/>
          <a:p>
            <a:pPr algn="ctr">
              <a:lnSpc>
                <a:spcPct val="75000"/>
              </a:lnSpc>
            </a:pPr>
            <a:r>
              <a:rPr lang="en-US" sz="4800" b="1" i="1" dirty="0">
                <a:solidFill>
                  <a:srgbClr val="C00000"/>
                </a:solidFill>
                <a:latin typeface="Times New Roman" panose="02020603050405020304" pitchFamily="18" charset="0"/>
                <a:cs typeface="Times New Roman" panose="02020603050405020304" pitchFamily="18" charset="0"/>
              </a:rPr>
              <a:t>LEADERSHIP TRAINING INSTITUTE</a:t>
            </a:r>
            <a:br>
              <a:rPr lang="en-US" sz="4800" b="1" i="1" dirty="0">
                <a:solidFill>
                  <a:srgbClr val="C00000"/>
                </a:solidFill>
                <a:latin typeface="Times New Roman" panose="02020603050405020304" pitchFamily="18" charset="0"/>
                <a:cs typeface="Times New Roman" panose="02020603050405020304" pitchFamily="18" charset="0"/>
              </a:rPr>
            </a:br>
            <a:r>
              <a:rPr lang="en-US" sz="4800" b="1" i="1" dirty="0">
                <a:solidFill>
                  <a:srgbClr val="C00000"/>
                </a:solidFill>
                <a:latin typeface="Times New Roman" panose="02020603050405020304" pitchFamily="18" charset="0"/>
                <a:cs typeface="Times New Roman" panose="02020603050405020304" pitchFamily="18" charset="0"/>
              </a:rPr>
              <a:t>LEGAL ISSUES COURSES</a:t>
            </a:r>
          </a:p>
        </p:txBody>
      </p:sp>
    </p:spTree>
    <p:extLst>
      <p:ext uri="{BB962C8B-B14F-4D97-AF65-F5344CB8AC3E}">
        <p14:creationId xmlns:p14="http://schemas.microsoft.com/office/powerpoint/2010/main" val="4224500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ecuredownload.jpeg"/>
          <p:cNvPicPr>
            <a:picLocks noGrp="1"/>
          </p:cNvPicPr>
          <p:nvPr>
            <p:ph sz="quarter" idx="13"/>
          </p:nvPr>
        </p:nvPicPr>
        <p:blipFill>
          <a:blip r:embed="rId2">
            <a:extLst>
              <a:ext uri="{28A0092B-C50C-407E-A947-70E740481C1C}">
                <a14:useLocalDpi xmlns:a14="http://schemas.microsoft.com/office/drawing/2010/main" val="0"/>
              </a:ext>
            </a:extLst>
          </a:blip>
          <a:srcRect l="-8442" r="-8442"/>
          <a:stretch>
            <a:fillRect/>
          </a:stretch>
        </p:blipFill>
        <p:spPr>
          <a:xfrm>
            <a:off x="381000" y="736270"/>
            <a:ext cx="5429249" cy="5550230"/>
          </a:xfrm>
          <a:prstGeom prst="rect">
            <a:avLst/>
          </a:prstGeom>
        </p:spPr>
      </p:pic>
      <p:sp>
        <p:nvSpPr>
          <p:cNvPr id="3" name="Content Placeholder 2"/>
          <p:cNvSpPr>
            <a:spLocks noGrp="1"/>
          </p:cNvSpPr>
          <p:nvPr>
            <p:ph sz="quarter" idx="14"/>
          </p:nvPr>
        </p:nvSpPr>
        <p:spPr>
          <a:xfrm>
            <a:off x="6267450" y="1371600"/>
            <a:ext cx="5543550" cy="4914900"/>
          </a:xfrm>
        </p:spPr>
        <p:txBody>
          <a:bodyPr/>
          <a:lstStyle/>
          <a:p>
            <a:r>
              <a:rPr lang="en-US" sz="4400" b="1" dirty="0">
                <a:solidFill>
                  <a:schemeClr val="tx1"/>
                </a:solidFill>
                <a:latin typeface="Tahoma"/>
                <a:cs typeface="Tahoma"/>
              </a:rPr>
              <a:t>LTI 506 Legal Issues II: Title IX and Sexual Harassment</a:t>
            </a:r>
          </a:p>
          <a:p>
            <a:endParaRPr lang="en-US" sz="4400" b="1" dirty="0">
              <a:latin typeface="Tahoma"/>
              <a:cs typeface="Tahoma"/>
            </a:endParaRPr>
          </a:p>
          <a:p>
            <a:pPr algn="l"/>
            <a:endParaRPr lang="en-US" dirty="0"/>
          </a:p>
          <a:p>
            <a:pPr algn="l"/>
            <a:endParaRPr lang="en-US" dirty="0"/>
          </a:p>
        </p:txBody>
      </p:sp>
      <p:sp>
        <p:nvSpPr>
          <p:cNvPr id="2" name="Text Placeholder 1"/>
          <p:cNvSpPr>
            <a:spLocks noGrp="1"/>
          </p:cNvSpPr>
          <p:nvPr>
            <p:ph type="body" sz="quarter" idx="12"/>
          </p:nvPr>
        </p:nvSpPr>
        <p:spPr/>
        <p:txBody>
          <a:bodyPr/>
          <a:lstStyle/>
          <a:p>
            <a:endParaRPr lang="en-US"/>
          </a:p>
        </p:txBody>
      </p:sp>
      <p:sp>
        <p:nvSpPr>
          <p:cNvPr id="4" name="TextBox 3"/>
          <p:cNvSpPr txBox="1"/>
          <p:nvPr/>
        </p:nvSpPr>
        <p:spPr>
          <a:xfrm>
            <a:off x="1707445" y="6477000"/>
            <a:ext cx="366889" cy="381000"/>
          </a:xfrm>
          <a:prstGeom prst="rect">
            <a:avLst/>
          </a:prstGeom>
          <a:solidFill>
            <a:schemeClr val="bg1"/>
          </a:solidFill>
        </p:spPr>
        <p:txBody>
          <a:bodyPr wrap="none" lIns="0" tIns="0" rIns="0" bIns="0" rtlCol="0" anchor="t" anchorCtr="0">
            <a:noAutofit/>
          </a:bodyPr>
          <a:lstStyle/>
          <a:p>
            <a:pPr algn="l"/>
            <a:endParaRPr lang="en-US" dirty="0" err="1"/>
          </a:p>
        </p:txBody>
      </p:sp>
      <p:sp>
        <p:nvSpPr>
          <p:cNvPr id="5" name="TextBox 4"/>
          <p:cNvSpPr txBox="1"/>
          <p:nvPr/>
        </p:nvSpPr>
        <p:spPr>
          <a:xfrm>
            <a:off x="8861778" y="6477000"/>
            <a:ext cx="1651000" cy="381000"/>
          </a:xfrm>
          <a:prstGeom prst="rect">
            <a:avLst/>
          </a:prstGeom>
          <a:solidFill>
            <a:schemeClr val="bg1"/>
          </a:solidFill>
        </p:spPr>
        <p:txBody>
          <a:bodyPr wrap="none" lIns="0" tIns="0" rIns="0" bIns="0" rtlCol="0" anchor="t" anchorCtr="0">
            <a:noAutofit/>
          </a:bodyPr>
          <a:lstStyle/>
          <a:p>
            <a:pPr algn="l"/>
            <a:endParaRPr lang="en-US" dirty="0" err="1"/>
          </a:p>
        </p:txBody>
      </p:sp>
      <p:pic>
        <p:nvPicPr>
          <p:cNvPr id="6" name="Picture 5" descr="niaaa-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468" y="4381995"/>
            <a:ext cx="4614331" cy="2351314"/>
          </a:xfrm>
          <a:prstGeom prst="rect">
            <a:avLst/>
          </a:prstGeom>
        </p:spPr>
      </p:pic>
      <p:sp>
        <p:nvSpPr>
          <p:cNvPr id="9" name="Title 8">
            <a:extLst>
              <a:ext uri="{FF2B5EF4-FFF2-40B4-BE49-F238E27FC236}">
                <a16:creationId xmlns:a16="http://schemas.microsoft.com/office/drawing/2014/main" id="{E938B566-C687-0B4C-A0F2-794C263B0AB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37548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A00F3413-AB13-6448-B869-00531E7DEAA4}"/>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latin typeface="+mn-lt"/>
              </a:rPr>
              <a:t>Title IX Resources</a:t>
            </a:r>
          </a:p>
        </p:txBody>
      </p:sp>
      <p:cxnSp>
        <p:nvCxnSpPr>
          <p:cNvPr id="24" name="Straight Connector 2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190099BF-FF30-C842-AF2A-2E9FDDDED4FD}"/>
              </a:ext>
            </a:extLst>
          </p:cNvPr>
          <p:cNvSpPr>
            <a:spLocks noGrp="1"/>
          </p:cNvSpPr>
          <p:nvPr>
            <p:ph idx="1"/>
          </p:nvPr>
        </p:nvSpPr>
        <p:spPr>
          <a:xfrm>
            <a:off x="4976031" y="963877"/>
            <a:ext cx="6377769" cy="4930246"/>
          </a:xfrm>
        </p:spPr>
        <p:txBody>
          <a:bodyPr anchor="ctr">
            <a:normAutofit/>
          </a:bodyPr>
          <a:lstStyle/>
          <a:p>
            <a:endParaRPr lang="en-US" sz="2200" dirty="0">
              <a:latin typeface="Tahoma"/>
              <a:cs typeface="Tahoma"/>
            </a:endParaRPr>
          </a:p>
          <a:p>
            <a:r>
              <a:rPr lang="en-US" sz="2200" dirty="0">
                <a:latin typeface="Tahoma"/>
                <a:cs typeface="Tahoma"/>
              </a:rPr>
              <a:t>Association of Title IX Administrators (ATIXA)           	</a:t>
            </a:r>
            <a:r>
              <a:rPr lang="en-US" sz="2200" dirty="0">
                <a:latin typeface="Tahoma"/>
                <a:cs typeface="Tahoma"/>
                <a:hlinkClick r:id="rId2"/>
              </a:rPr>
              <a:t>www.atixa.org</a:t>
            </a:r>
            <a:r>
              <a:rPr lang="en-US" sz="2200" dirty="0">
                <a:latin typeface="Tahoma"/>
                <a:cs typeface="Tahoma"/>
              </a:rPr>
              <a:t>  </a:t>
            </a:r>
          </a:p>
          <a:p>
            <a:r>
              <a:rPr lang="en-US" sz="2200" dirty="0">
                <a:latin typeface="Tahoma"/>
                <a:cs typeface="Tahoma"/>
              </a:rPr>
              <a:t>Title IX Clearinghouse	         		</a:t>
            </a:r>
            <a:r>
              <a:rPr lang="en-US" sz="2200" dirty="0">
                <a:latin typeface="Tahoma"/>
                <a:cs typeface="Tahoma"/>
                <a:hlinkClick r:id="rId3"/>
              </a:rPr>
              <a:t>www.titleix.com</a:t>
            </a:r>
            <a:endParaRPr lang="en-US" sz="2200" dirty="0">
              <a:latin typeface="Tahoma"/>
              <a:cs typeface="Tahoma"/>
            </a:endParaRPr>
          </a:p>
          <a:p>
            <a:r>
              <a:rPr lang="en-US" sz="2200" dirty="0">
                <a:latin typeface="Tahoma"/>
                <a:cs typeface="Tahoma"/>
              </a:rPr>
              <a:t>Education Risk Management		</a:t>
            </a:r>
            <a:r>
              <a:rPr lang="en-US" sz="2200" dirty="0">
                <a:latin typeface="Tahoma"/>
                <a:cs typeface="Tahoma"/>
                <a:hlinkClick r:id="rId4"/>
              </a:rPr>
              <a:t>www.EduRisksolutions.org</a:t>
            </a:r>
            <a:r>
              <a:rPr lang="en-US" sz="2200" dirty="0">
                <a:latin typeface="Tahoma"/>
                <a:cs typeface="Tahoma"/>
              </a:rPr>
              <a:t> </a:t>
            </a:r>
          </a:p>
          <a:p>
            <a:r>
              <a:rPr lang="en-US" sz="2200" dirty="0">
                <a:latin typeface="Tahoma"/>
                <a:cs typeface="Tahoma"/>
              </a:rPr>
              <a:t>National Women’s Law Center	         	</a:t>
            </a:r>
            <a:r>
              <a:rPr lang="en-US" sz="2200" dirty="0">
                <a:latin typeface="Tahoma"/>
                <a:cs typeface="Tahoma"/>
                <a:hlinkClick r:id="rId5"/>
              </a:rPr>
              <a:t>www.nwlc.org</a:t>
            </a:r>
            <a:r>
              <a:rPr lang="en-US" sz="2200" dirty="0">
                <a:latin typeface="Tahoma"/>
                <a:cs typeface="Tahoma"/>
              </a:rPr>
              <a:t> </a:t>
            </a:r>
          </a:p>
          <a:p>
            <a:r>
              <a:rPr lang="en-US" sz="2200" dirty="0"/>
              <a:t>Stop Sexual Assault In Schools		</a:t>
            </a:r>
            <a:r>
              <a:rPr lang="en-US" sz="2200" dirty="0">
                <a:hlinkClick r:id="rId6"/>
              </a:rPr>
              <a:t>www.stopsexualassaultinschools.org</a:t>
            </a:r>
            <a:r>
              <a:rPr lang="en-US" sz="2200" dirty="0"/>
              <a:t> </a:t>
            </a:r>
          </a:p>
          <a:p>
            <a:r>
              <a:rPr lang="en-US" sz="2200" dirty="0"/>
              <a:t>Title IX Today		                       	</a:t>
            </a:r>
            <a:r>
              <a:rPr lang="en-US" sz="2200" dirty="0">
                <a:hlinkClick r:id="rId7"/>
              </a:rPr>
              <a:t>https://titleix.today/</a:t>
            </a:r>
            <a:endParaRPr lang="en-US" sz="2200" dirty="0"/>
          </a:p>
          <a:p>
            <a:pPr marL="0" indent="0">
              <a:buNone/>
            </a:pPr>
            <a:endParaRPr lang="en-US" sz="2200" dirty="0"/>
          </a:p>
        </p:txBody>
      </p:sp>
    </p:spTree>
    <p:extLst>
      <p:ext uri="{BB962C8B-B14F-4D97-AF65-F5344CB8AC3E}">
        <p14:creationId xmlns:p14="http://schemas.microsoft.com/office/powerpoint/2010/main" val="268563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21" name="Group 14">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6"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22" name="Oval 16">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8"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20" name="Rectangle 19">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3D6FBB-59F8-714F-8997-FEF1CF47C4B2}"/>
              </a:ext>
            </a:extLst>
          </p:cNvPr>
          <p:cNvSpPr>
            <a:spLocks noGrp="1"/>
          </p:cNvSpPr>
          <p:nvPr>
            <p:ph type="title"/>
          </p:nvPr>
        </p:nvSpPr>
        <p:spPr>
          <a:xfrm>
            <a:off x="593766" y="2776538"/>
            <a:ext cx="10616540" cy="1381188"/>
          </a:xfrm>
        </p:spPr>
        <p:txBody>
          <a:bodyPr vert="horz" lIns="91440" tIns="45720" rIns="91440" bIns="45720" rtlCol="0" anchor="ctr">
            <a:noAutofit/>
          </a:bodyPr>
          <a:lstStyle/>
          <a:p>
            <a:pPr algn="ctr"/>
            <a:r>
              <a:rPr lang="en-US" sz="6000" b="1" kern="1200" dirty="0">
                <a:solidFill>
                  <a:schemeClr val="bg1"/>
                </a:solidFill>
                <a:latin typeface="+mn-lt"/>
                <a:ea typeface="+mj-ea"/>
                <a:cs typeface="+mj-cs"/>
              </a:rPr>
              <a:t>Transgender Student-Athletes</a:t>
            </a:r>
          </a:p>
        </p:txBody>
      </p:sp>
    </p:spTree>
    <p:extLst>
      <p:ext uri="{BB962C8B-B14F-4D97-AF65-F5344CB8AC3E}">
        <p14:creationId xmlns:p14="http://schemas.microsoft.com/office/powerpoint/2010/main" val="184121731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7263"/>
            <a:ext cx="12191999" cy="5913790"/>
          </a:xfrm>
        </p:spPr>
        <p:txBody>
          <a:bodyPr/>
          <a:lstStyle/>
          <a:p>
            <a:pPr algn="ctr"/>
            <a:r>
              <a:rPr lang="en-US" altLang="en-US" b="1" i="1" dirty="0">
                <a:solidFill>
                  <a:srgbClr val="C00000"/>
                </a:solidFill>
                <a:latin typeface="Copperplate Gothic Bold" panose="020E0705020206020404" pitchFamily="34" charset="0"/>
              </a:rPr>
              <a:t>Sources of Law:  Federal &amp; State</a:t>
            </a:r>
          </a:p>
          <a:p>
            <a:pPr algn="ctr">
              <a:lnSpc>
                <a:spcPct val="80000"/>
              </a:lnSpc>
              <a:spcBef>
                <a:spcPct val="5000"/>
              </a:spcBef>
            </a:pPr>
            <a:r>
              <a:rPr lang="en-US" altLang="en-US" sz="2400" b="1" dirty="0">
                <a:latin typeface="Times New Roman" panose="02020603050405020304" pitchFamily="18" charset="0"/>
                <a:sym typeface="Wingdings 2" panose="05020102010507070707" pitchFamily="82" charset="2"/>
              </a:rPr>
              <a:t> 14TH Amendment </a:t>
            </a:r>
            <a:r>
              <a:rPr lang="en-US" altLang="en-US" sz="2400" b="1" dirty="0">
                <a:latin typeface="Times New Roman" panose="02020603050405020304" pitchFamily="18" charset="0"/>
              </a:rPr>
              <a:t>Equal Protection Clause</a:t>
            </a:r>
            <a:br>
              <a:rPr lang="en-US" altLang="en-US" sz="2400" b="1" dirty="0">
                <a:latin typeface="Times New Roman" panose="02020603050405020304" pitchFamily="18" charset="0"/>
              </a:rPr>
            </a:br>
            <a:r>
              <a:rPr lang="en-US" altLang="en-US" sz="2400" b="1" dirty="0">
                <a:latin typeface="Times New Roman" panose="02020603050405020304" pitchFamily="18" charset="0"/>
                <a:sym typeface="Wingdings 2" panose="05020102010507070707" pitchFamily="82" charset="2"/>
              </a:rPr>
              <a:t> Title IX Of The Education Amendments Of 1972</a:t>
            </a:r>
          </a:p>
          <a:p>
            <a:pPr algn="ctr">
              <a:lnSpc>
                <a:spcPct val="80000"/>
              </a:lnSpc>
              <a:spcBef>
                <a:spcPct val="5000"/>
              </a:spcBef>
            </a:pPr>
            <a:r>
              <a:rPr lang="en-US" altLang="en-US" sz="2400" b="1" dirty="0">
                <a:latin typeface="Times New Roman" panose="02020603050405020304" pitchFamily="18" charset="0"/>
                <a:sym typeface="Wingdings 2" panose="05020102010507070707" pitchFamily="82" charset="2"/>
              </a:rPr>
              <a:t> U.S. Dept. Of ED. OCR &amp; Dept. Of Justice Civil Rights Division Dear Colleague Letter 	Of May 13, 2016</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U.S. Dept. Of ED. Policy Guidance Of May 2016</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The Matthew Shepard Hate Crimes Prevention Act</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Employment Non-Discrimination Act   [ENDA]</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Student Non-Discrimination Act    [SNDA] </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State Laws Prohibiting Workplace Discrimination Based On Sexual Orientation &amp;   	Gender Identity</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State Laws Prohibiting Discrimination In Schools Based On Sexual Orientation &amp; 	Gender Identity</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 State Laws Prohibiting Bullying Of Students Based On Sexual Orientation Or 	Gender Identity</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School District Policies Prohibiting Discrimination Based On Sexual Orientation Or 	Gender Identity</a:t>
            </a:r>
          </a:p>
          <a:p>
            <a:pPr marL="342900" indent="-342900" algn="ctr">
              <a:lnSpc>
                <a:spcPct val="80000"/>
              </a:lnSpc>
              <a:spcBef>
                <a:spcPct val="5000"/>
              </a:spcBef>
              <a:buFont typeface="Wingdings 2" pitchFamily="2" charset="2"/>
              <a:buChar char="²"/>
            </a:pPr>
            <a:r>
              <a:rPr lang="en-US" altLang="en-US" sz="2400" b="1" dirty="0">
                <a:latin typeface="Times New Roman" panose="02020603050405020304" pitchFamily="18" charset="0"/>
                <a:sym typeface="Wingdings 2" panose="05020102010507070707" pitchFamily="82" charset="2"/>
              </a:rPr>
              <a:t>Student Privacy Regarding  Sexual Orientation Or Gender Identity Status</a:t>
            </a:r>
          </a:p>
          <a:p>
            <a:pPr marL="342900" indent="-342900">
              <a:lnSpc>
                <a:spcPct val="80000"/>
              </a:lnSpc>
              <a:spcBef>
                <a:spcPct val="5000"/>
              </a:spcBef>
              <a:buFont typeface="Wingdings 2" pitchFamily="2" charset="2"/>
              <a:buChar char="²"/>
            </a:pPr>
            <a:endParaRPr lang="en-US" altLang="en-US" sz="2400" b="1" i="1" dirty="0">
              <a:solidFill>
                <a:srgbClr val="FF0000"/>
              </a:solidFill>
              <a:latin typeface="Times New Roman" panose="02020603050405020304" pitchFamily="18" charset="0"/>
              <a:sym typeface="Wingdings 2" panose="05020102010507070707" pitchFamily="82" charset="2"/>
            </a:endParaRPr>
          </a:p>
          <a:p>
            <a:pPr>
              <a:lnSpc>
                <a:spcPct val="80000"/>
              </a:lnSpc>
              <a:spcBef>
                <a:spcPct val="5000"/>
              </a:spcBef>
            </a:pPr>
            <a:endParaRPr lang="en-US" altLang="en-US" sz="2400" b="1" i="1" dirty="0">
              <a:solidFill>
                <a:srgbClr val="FF0000"/>
              </a:solidFill>
              <a:latin typeface="Times New Roman" panose="02020603050405020304" pitchFamily="18" charset="0"/>
              <a:sym typeface="Wingdings 2" panose="05020102010507070707" pitchFamily="82" charset="2"/>
            </a:endParaRPr>
          </a:p>
          <a:p>
            <a:pPr marL="342900" indent="-342900">
              <a:lnSpc>
                <a:spcPct val="80000"/>
              </a:lnSpc>
              <a:spcBef>
                <a:spcPct val="5000"/>
              </a:spcBef>
              <a:buFont typeface="Wingdings 2" pitchFamily="2" charset="2"/>
              <a:buChar char="²"/>
            </a:pPr>
            <a:endParaRPr lang="en-US" altLang="en-US" sz="2400" b="1" i="1" dirty="0">
              <a:solidFill>
                <a:srgbClr val="FF0000"/>
              </a:solidFill>
              <a:latin typeface="Times New Roman" panose="02020603050405020304" pitchFamily="18" charset="0"/>
              <a:sym typeface="Wingdings 2" panose="05020102010507070707" pitchFamily="82" charset="2"/>
            </a:endParaRPr>
          </a:p>
          <a:p>
            <a:pPr marL="342900" indent="-342900">
              <a:lnSpc>
                <a:spcPct val="80000"/>
              </a:lnSpc>
              <a:spcBef>
                <a:spcPct val="5000"/>
              </a:spcBef>
              <a:buFont typeface="Wingdings 2" pitchFamily="2" charset="2"/>
              <a:buChar char="²"/>
            </a:pPr>
            <a:endParaRPr lang="en-US" altLang="en-US" sz="2400" b="1" dirty="0">
              <a:solidFill>
                <a:srgbClr val="FF0000"/>
              </a:solidFill>
              <a:latin typeface="Times New Roman" panose="02020603050405020304" pitchFamily="18" charset="0"/>
              <a:sym typeface="Wingdings 2" panose="05020102010507070707" pitchFamily="82" charset="2"/>
            </a:endParaRPr>
          </a:p>
          <a:p>
            <a:pPr marL="342900" indent="-342900">
              <a:lnSpc>
                <a:spcPct val="80000"/>
              </a:lnSpc>
              <a:spcBef>
                <a:spcPct val="5000"/>
              </a:spcBef>
              <a:buFont typeface="Wingdings 2" pitchFamily="2" charset="2"/>
              <a:buChar char="²"/>
            </a:pPr>
            <a:endParaRPr lang="en-US" altLang="en-US" sz="2400" b="1" dirty="0">
              <a:solidFill>
                <a:srgbClr val="FF0000"/>
              </a:solidFill>
              <a:latin typeface="Times New Roman" panose="02020603050405020304" pitchFamily="18" charset="0"/>
              <a:sym typeface="Wingdings 2" panose="05020102010507070707" pitchFamily="82" charset="2"/>
            </a:endParaRPr>
          </a:p>
          <a:p>
            <a:pPr>
              <a:lnSpc>
                <a:spcPct val="80000"/>
              </a:lnSpc>
              <a:spcBef>
                <a:spcPct val="5000"/>
              </a:spcBef>
            </a:pPr>
            <a:r>
              <a:rPr lang="en-US" altLang="en-US" sz="2400" b="1" dirty="0">
                <a:latin typeface="Times New Roman" panose="02020603050405020304" pitchFamily="18" charset="0"/>
                <a:sym typeface="Wingdings 2" panose="05020102010507070707" pitchFamily="82" charset="2"/>
              </a:rPr>
              <a:t>    </a:t>
            </a:r>
            <a:endParaRPr lang="en-US" altLang="en-US" sz="2400" b="1" i="1" dirty="0">
              <a:latin typeface="Times New Roman" panose="02020603050405020304" pitchFamily="18" charset="0"/>
            </a:endParaRPr>
          </a:p>
          <a:p>
            <a:endParaRPr lang="en-US" sz="2400" dirty="0"/>
          </a:p>
        </p:txBody>
      </p:sp>
      <p:grpSp>
        <p:nvGrpSpPr>
          <p:cNvPr id="7" name="Group 6"/>
          <p:cNvGrpSpPr/>
          <p:nvPr/>
        </p:nvGrpSpPr>
        <p:grpSpPr>
          <a:xfrm>
            <a:off x="1097280" y="200025"/>
            <a:ext cx="10918508" cy="619372"/>
            <a:chOff x="574766" y="910857"/>
            <a:chExt cx="11094720" cy="587018"/>
          </a:xfrm>
        </p:grpSpPr>
        <p:sp>
          <p:nvSpPr>
            <p:cNvPr id="8" name="Rounded Rectangle 7"/>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4766" y="916438"/>
              <a:ext cx="11094720" cy="396857"/>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a:solidFill>
                    <a:srgbClr val="002060"/>
                  </a:solidFill>
                  <a:effectLst>
                    <a:outerShdw blurRad="38100" dist="38100" dir="2700000" algn="tl">
                      <a:srgbClr val="000000">
                        <a:alpha val="43137"/>
                      </a:srgbClr>
                    </a:outerShdw>
                  </a:effectLst>
                  <a:cs typeface="Times New Roman" panose="02020603050405020304" pitchFamily="18" charset="0"/>
                </a:rPr>
                <a:t>TRANSGENDER PARTICIPATION IN SCHOOL SPORTS </a:t>
              </a:r>
              <a:endParaRPr lang="en-US" sz="3200" dirty="0"/>
            </a:p>
          </p:txBody>
        </p:sp>
      </p:grpSp>
    </p:spTree>
    <p:extLst>
      <p:ext uri="{BB962C8B-B14F-4D97-AF65-F5344CB8AC3E}">
        <p14:creationId xmlns:p14="http://schemas.microsoft.com/office/powerpoint/2010/main" val="124021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4766" y="827312"/>
            <a:ext cx="11094720" cy="461553"/>
            <a:chOff x="574766" y="910857"/>
            <a:chExt cx="11094720" cy="587018"/>
          </a:xfrm>
        </p:grpSpPr>
        <p:sp>
          <p:nvSpPr>
            <p:cNvPr id="9" name="Rounded Rectangle 8"/>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4766" y="916438"/>
              <a:ext cx="11094720" cy="510909"/>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TRANSGENDER PARTICIPATION IN SCHOOL SPORTS </a:t>
              </a:r>
              <a:endParaRPr lang="en-US" sz="3200" dirty="0"/>
            </a:p>
          </p:txBody>
        </p:sp>
      </p:grpSp>
      <p:grpSp>
        <p:nvGrpSpPr>
          <p:cNvPr id="11" name="Group 10"/>
          <p:cNvGrpSpPr/>
          <p:nvPr/>
        </p:nvGrpSpPr>
        <p:grpSpPr>
          <a:xfrm>
            <a:off x="1724026" y="1447800"/>
            <a:ext cx="8791575" cy="5858545"/>
            <a:chOff x="1724026" y="1447800"/>
            <a:chExt cx="8791575" cy="5858545"/>
          </a:xfrm>
        </p:grpSpPr>
        <p:sp>
          <p:nvSpPr>
            <p:cNvPr id="12" name="AutoShape 6" descr="Bouquet">
              <a:extLst>
                <a:ext uri="{FF2B5EF4-FFF2-40B4-BE49-F238E27FC236}">
                  <a16:creationId xmlns:a16="http://schemas.microsoft.com/office/drawing/2014/main" id="{BC35F70A-7DA0-405A-8244-A3B212564550}"/>
                </a:ext>
              </a:extLst>
            </p:cNvPr>
            <p:cNvSpPr>
              <a:spLocks noChangeArrowheads="1"/>
            </p:cNvSpPr>
            <p:nvPr/>
          </p:nvSpPr>
          <p:spPr bwMode="auto">
            <a:xfrm>
              <a:off x="1724026" y="1447800"/>
              <a:ext cx="8791575" cy="5334000"/>
            </a:xfrm>
            <a:prstGeom prst="roundRect">
              <a:avLst>
                <a:gd name="adj" fmla="val 16667"/>
              </a:avLst>
            </a:prstGeom>
            <a:blipFill dpi="0" rotWithShape="0">
              <a:blip r:embed="rId2"/>
              <a:srcRect/>
              <a:tile tx="0" ty="0" sx="100000" sy="100000" flip="none" algn="tl"/>
            </a:blipFill>
            <a:ln w="9525">
              <a:round/>
              <a:headEnd/>
              <a:tailEnd/>
            </a:ln>
            <a:effectLst/>
            <a:scene3d>
              <a:camera prst="legacyObliqueTopRight"/>
              <a:lightRig rig="legacyFlat3" dir="b"/>
            </a:scene3d>
            <a:sp3d extrusionH="74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 name="Rectangle 7">
              <a:extLst>
                <a:ext uri="{FF2B5EF4-FFF2-40B4-BE49-F238E27FC236}">
                  <a16:creationId xmlns:a16="http://schemas.microsoft.com/office/drawing/2014/main" id="{3842B152-463C-45EF-BB46-420E33699A50}"/>
                </a:ext>
              </a:extLst>
            </p:cNvPr>
            <p:cNvSpPr>
              <a:spLocks noChangeArrowheads="1"/>
            </p:cNvSpPr>
            <p:nvPr/>
          </p:nvSpPr>
          <p:spPr bwMode="auto">
            <a:xfrm>
              <a:off x="1828800" y="1498601"/>
              <a:ext cx="8534400" cy="58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charset="0"/>
                </a:defRPr>
              </a:lvl1pPr>
              <a:lvl2pPr marL="742950" indent="-285750">
                <a:spcBef>
                  <a:spcPct val="20000"/>
                </a:spcBef>
                <a:buChar char="–"/>
                <a:defRPr sz="2800">
                  <a:solidFill>
                    <a:schemeClr val="bg1"/>
                  </a:solidFill>
                  <a:latin typeface="Arial" charset="0"/>
                </a:defRPr>
              </a:lvl2pPr>
              <a:lvl3pPr marL="1143000" indent="-228600">
                <a:spcBef>
                  <a:spcPct val="20000"/>
                </a:spcBef>
                <a:buChar char="•"/>
                <a:defRPr sz="2400">
                  <a:solidFill>
                    <a:schemeClr val="bg1"/>
                  </a:solidFill>
                  <a:latin typeface="Arial" charset="0"/>
                </a:defRPr>
              </a:lvl3pPr>
              <a:lvl4pPr marL="1600200" indent="-228600">
                <a:spcBef>
                  <a:spcPct val="20000"/>
                </a:spcBef>
                <a:buChar char="–"/>
                <a:defRPr sz="2000">
                  <a:solidFill>
                    <a:schemeClr val="bg1"/>
                  </a:solidFill>
                  <a:latin typeface="Arial" charset="0"/>
                </a:defRPr>
              </a:lvl4pPr>
              <a:lvl5pPr marL="2057400" indent="-22860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lnSpc>
                  <a:spcPct val="70000"/>
                </a:lnSpc>
                <a:spcBef>
                  <a:spcPct val="50000"/>
                </a:spcBef>
                <a:buFontTx/>
                <a:buNone/>
                <a:defRPr/>
              </a:pP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G.G. v. Gloucester County School Board</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 District Court – August 9, 2019</a:t>
              </a:r>
            </a:p>
            <a:p>
              <a:pPr algn="ctr">
                <a:lnSpc>
                  <a:spcPct val="70000"/>
                </a:lnSpc>
                <a:spcBef>
                  <a:spcPts val="600"/>
                </a:spcBef>
                <a:buNone/>
                <a:defRPr/>
              </a:pPr>
              <a:r>
                <a:rPr lang="en-US" sz="33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Ruling By </a:t>
              </a:r>
              <a:r>
                <a:rPr lang="en-US" sz="3300" b="1" i="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Federal Court: </a:t>
              </a:r>
            </a:p>
            <a:p>
              <a:pPr algn="just">
                <a:lnSpc>
                  <a:spcPct val="70000"/>
                </a:lnSpc>
                <a:spcBef>
                  <a:spcPts val="600"/>
                </a:spcBef>
                <a:buNone/>
                <a:defRPr/>
              </a:pPr>
              <a:r>
                <a:rPr lang="en-US" sz="2800" b="1" dirty="0">
                  <a:solidFill>
                    <a:srgbClr val="C00000"/>
                  </a:solidFill>
                  <a:latin typeface="Times New Roman" panose="02020603050405020304" pitchFamily="18" charset="0"/>
                  <a:cs typeface="Times New Roman" panose="02020603050405020304" pitchFamily="18" charset="0"/>
                </a:rPr>
                <a:t>In March 2017, the U.S. Supreme Court was to hear the appeal of the Fourth Circuit’s 2016 decision in favor of G.G., but based on the new administration’s policy regarding transgender students, the Court remanded the case to a lower court for a rehearing.</a:t>
              </a:r>
            </a:p>
            <a:p>
              <a:pPr algn="just">
                <a:lnSpc>
                  <a:spcPct val="70000"/>
                </a:lnSpc>
                <a:spcBef>
                  <a:spcPts val="600"/>
                </a:spcBef>
                <a:buNone/>
                <a:defRPr/>
              </a:pPr>
              <a:r>
                <a:rPr lang="en-US" sz="2800" b="1" dirty="0">
                  <a:solidFill>
                    <a:srgbClr val="C00000"/>
                  </a:solidFill>
                  <a:latin typeface="Times New Roman" panose="02020603050405020304" pitchFamily="18" charset="0"/>
                  <a:cs typeface="Times New Roman" panose="02020603050405020304" pitchFamily="18" charset="0"/>
                </a:rPr>
                <a:t>On August 9, 2019, that lower federal court ruled that the refusal by a school to allow the use by transgender students of school facilities (such as restrooms) consistent with their gender </a:t>
              </a:r>
              <a:r>
                <a:rPr lang="en-US" sz="2800" b="1" i="1" u="sng" dirty="0">
                  <a:solidFill>
                    <a:srgbClr val="C00000"/>
                  </a:solidFill>
                  <a:latin typeface="Times New Roman" panose="02020603050405020304" pitchFamily="18" charset="0"/>
                  <a:cs typeface="Times New Roman" panose="02020603050405020304" pitchFamily="18" charset="0"/>
                </a:rPr>
                <a:t>identity</a:t>
              </a:r>
              <a:r>
                <a:rPr lang="en-US" sz="2800" b="1" dirty="0">
                  <a:solidFill>
                    <a:srgbClr val="C00000"/>
                  </a:solidFill>
                  <a:latin typeface="Times New Roman" panose="02020603050405020304" pitchFamily="18" charset="0"/>
                  <a:cs typeface="Times New Roman" panose="02020603050405020304" pitchFamily="18" charset="0"/>
                </a:rPr>
                <a:t> is unlawful because it constitutes gender discrimination specifically prohibited under Title IX of the Education Amendments of 1972 and the Equal Protection Clause in the 14th Amendment to the U.S. Constitution.</a:t>
              </a:r>
            </a:p>
            <a:p>
              <a:pPr algn="just">
                <a:lnSpc>
                  <a:spcPct val="70000"/>
                </a:lnSpc>
                <a:spcBef>
                  <a:spcPts val="600"/>
                </a:spcBef>
                <a:buNone/>
                <a:defRPr/>
              </a:pPr>
              <a:endPar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0641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4766" y="827312"/>
            <a:ext cx="11094720" cy="461553"/>
            <a:chOff x="574766" y="910857"/>
            <a:chExt cx="11094720" cy="587018"/>
          </a:xfrm>
        </p:grpSpPr>
        <p:sp>
          <p:nvSpPr>
            <p:cNvPr id="9" name="Rounded Rectangle 8"/>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4766" y="916438"/>
              <a:ext cx="11094720" cy="510909"/>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TRANSGENDER PARTICIPATION IN SCHOOL SPORTS </a:t>
              </a:r>
              <a:endParaRPr lang="en-US" sz="3200" dirty="0"/>
            </a:p>
          </p:txBody>
        </p:sp>
      </p:grpSp>
      <p:grpSp>
        <p:nvGrpSpPr>
          <p:cNvPr id="11" name="Group 10"/>
          <p:cNvGrpSpPr/>
          <p:nvPr/>
        </p:nvGrpSpPr>
        <p:grpSpPr>
          <a:xfrm>
            <a:off x="1163782" y="1447800"/>
            <a:ext cx="10165278" cy="5334000"/>
            <a:chOff x="1724026" y="1447800"/>
            <a:chExt cx="8791575" cy="5334000"/>
          </a:xfrm>
        </p:grpSpPr>
        <p:sp>
          <p:nvSpPr>
            <p:cNvPr id="12" name="AutoShape 6" descr="Bouquet">
              <a:extLst>
                <a:ext uri="{FF2B5EF4-FFF2-40B4-BE49-F238E27FC236}">
                  <a16:creationId xmlns:a16="http://schemas.microsoft.com/office/drawing/2014/main" id="{BC35F70A-7DA0-405A-8244-A3B212564550}"/>
                </a:ext>
              </a:extLst>
            </p:cNvPr>
            <p:cNvSpPr>
              <a:spLocks noChangeArrowheads="1"/>
            </p:cNvSpPr>
            <p:nvPr/>
          </p:nvSpPr>
          <p:spPr bwMode="auto">
            <a:xfrm>
              <a:off x="1724026" y="1447800"/>
              <a:ext cx="8791575" cy="5334000"/>
            </a:xfrm>
            <a:prstGeom prst="roundRect">
              <a:avLst>
                <a:gd name="adj" fmla="val 16667"/>
              </a:avLst>
            </a:prstGeom>
            <a:blipFill dpi="0" rotWithShape="0">
              <a:blip r:embed="rId2"/>
              <a:srcRect/>
              <a:tile tx="0" ty="0" sx="100000" sy="100000" flip="none" algn="tl"/>
            </a:blipFill>
            <a:ln w="9525">
              <a:round/>
              <a:headEnd/>
              <a:tailEnd/>
            </a:ln>
            <a:effectLst/>
            <a:scene3d>
              <a:camera prst="legacyObliqueTopRight"/>
              <a:lightRig rig="legacyFlat3" dir="b"/>
            </a:scene3d>
            <a:sp3d extrusionH="74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 name="Rectangle 7">
              <a:extLst>
                <a:ext uri="{FF2B5EF4-FFF2-40B4-BE49-F238E27FC236}">
                  <a16:creationId xmlns:a16="http://schemas.microsoft.com/office/drawing/2014/main" id="{3842B152-463C-45EF-BB46-420E33699A50}"/>
                </a:ext>
              </a:extLst>
            </p:cNvPr>
            <p:cNvSpPr>
              <a:spLocks noChangeArrowheads="1"/>
            </p:cNvSpPr>
            <p:nvPr/>
          </p:nvSpPr>
          <p:spPr bwMode="auto">
            <a:xfrm>
              <a:off x="1828799" y="1498601"/>
              <a:ext cx="8647611" cy="478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Arial" charset="0"/>
                </a:defRPr>
              </a:lvl1pPr>
              <a:lvl2pPr marL="742950" indent="-285750">
                <a:spcBef>
                  <a:spcPct val="20000"/>
                </a:spcBef>
                <a:buChar char="–"/>
                <a:defRPr sz="2800">
                  <a:solidFill>
                    <a:schemeClr val="bg1"/>
                  </a:solidFill>
                  <a:latin typeface="Arial" charset="0"/>
                </a:defRPr>
              </a:lvl2pPr>
              <a:lvl3pPr marL="1143000" indent="-228600">
                <a:spcBef>
                  <a:spcPct val="20000"/>
                </a:spcBef>
                <a:buChar char="•"/>
                <a:defRPr sz="2400">
                  <a:solidFill>
                    <a:schemeClr val="bg1"/>
                  </a:solidFill>
                  <a:latin typeface="Arial" charset="0"/>
                </a:defRPr>
              </a:lvl3pPr>
              <a:lvl4pPr marL="1600200" indent="-228600">
                <a:spcBef>
                  <a:spcPct val="20000"/>
                </a:spcBef>
                <a:buChar char="–"/>
                <a:defRPr sz="2000">
                  <a:solidFill>
                    <a:schemeClr val="bg1"/>
                  </a:solidFill>
                  <a:latin typeface="Arial" charset="0"/>
                </a:defRPr>
              </a:lvl4pPr>
              <a:lvl5pPr marL="2057400" indent="-22860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lnSpc>
                  <a:spcPct val="70000"/>
                </a:lnSpc>
                <a:defRPr/>
              </a:pPr>
              <a:r>
                <a:rPr lang="en-US" sz="500" b="1" i="1" dirty="0">
                  <a:solidFill>
                    <a:srgbClr val="C00000"/>
                  </a:solidFill>
                  <a:effectLst>
                    <a:outerShdw blurRad="38100" dist="38100" dir="2700000" algn="tl">
                      <a:srgbClr val="000000">
                        <a:alpha val="43137"/>
                      </a:srgbClr>
                    </a:outerShdw>
                  </a:effectLst>
                  <a:latin typeface="Times New Roman" panose="02020603050405020304" pitchFamily="18" charset="0"/>
                </a:rPr>
                <a:t> </a:t>
              </a:r>
              <a:br>
                <a:rPr lang="en-US" sz="4400" b="1" i="1" dirty="0">
                  <a:solidFill>
                    <a:srgbClr val="C00000"/>
                  </a:solidFill>
                  <a:effectLst>
                    <a:outerShdw blurRad="38100" dist="38100" dir="2700000" algn="tl">
                      <a:srgbClr val="000000">
                        <a:alpha val="43137"/>
                      </a:srgbClr>
                    </a:outerShdw>
                  </a:effectLst>
                  <a:latin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 v. Boyertown Area School District </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 Third Circuit – July 26, 2018</a:t>
              </a:r>
              <a:b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 Supreme Court Cert Denied – May 28, 2019</a:t>
              </a:r>
              <a:b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05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65000"/>
                </a:lnSpc>
                <a:spcBef>
                  <a:spcPts val="0"/>
                </a:spcBef>
                <a:buNone/>
                <a:defRPr/>
              </a:pPr>
              <a:r>
                <a:rPr lang="en-US" sz="33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Ruling By The Court Of Appeals:</a:t>
              </a:r>
              <a:r>
                <a:rPr lang="en-US" sz="4000" b="1" i="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The privacy rights of cisgender students having to encounter transgender students in restrooms and locker rooms were not violated because of privacy alternatives offered by Boyertown Area Senior High School (PA).  The refusal by a school to allow the use by transgender students of school facilities consistent with their gender </a:t>
              </a:r>
              <a:r>
                <a:rPr lang="en-US" sz="2800" b="1" i="1" dirty="0">
                  <a:solidFill>
                    <a:srgbClr val="C00000"/>
                  </a:solidFill>
                  <a:latin typeface="Times New Roman" panose="02020603050405020304" pitchFamily="18" charset="0"/>
                  <a:cs typeface="Times New Roman" panose="02020603050405020304" pitchFamily="18" charset="0"/>
                </a:rPr>
                <a:t>identity </a:t>
              </a:r>
              <a:r>
                <a:rPr lang="en-US" sz="2800" b="1" dirty="0">
                  <a:solidFill>
                    <a:srgbClr val="C00000"/>
                  </a:solidFill>
                  <a:latin typeface="Times New Roman" panose="02020603050405020304" pitchFamily="18" charset="0"/>
                  <a:cs typeface="Times New Roman" panose="02020603050405020304" pitchFamily="18" charset="0"/>
                </a:rPr>
                <a:t>is unlawful because such a restriction constitutes gender discrimination specifically prohibited under Title IX because the definition of sex in the law is based on a person’s gender identity, not his or her anatomical gender at birth. </a:t>
              </a:r>
              <a:r>
                <a:rPr lang="en-US" sz="2800" b="1" dirty="0">
                  <a:solidFill>
                    <a:srgbClr val="C00000"/>
                  </a:solidFill>
                  <a:latin typeface="Times New Roman" panose="02020603050405020304" pitchFamily="18" charset="0"/>
                </a:rPr>
                <a:t>   </a:t>
              </a:r>
              <a:endPar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2772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4766" y="827312"/>
            <a:ext cx="11094720" cy="461553"/>
            <a:chOff x="574766" y="910857"/>
            <a:chExt cx="11094720" cy="587018"/>
          </a:xfrm>
        </p:grpSpPr>
        <p:sp>
          <p:nvSpPr>
            <p:cNvPr id="9" name="Rounded Rectangle 8"/>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4766" y="916438"/>
              <a:ext cx="11094720" cy="510909"/>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TRANSGENDER PARTICIPATION IN SCHOOL SPORTS </a:t>
              </a:r>
              <a:endParaRPr lang="en-US" sz="3200" dirty="0"/>
            </a:p>
          </p:txBody>
        </p:sp>
      </p:grpSp>
      <p:grpSp>
        <p:nvGrpSpPr>
          <p:cNvPr id="11" name="Group 10"/>
          <p:cNvGrpSpPr/>
          <p:nvPr/>
        </p:nvGrpSpPr>
        <p:grpSpPr>
          <a:xfrm>
            <a:off x="878774" y="1447800"/>
            <a:ext cx="10729751" cy="5334000"/>
            <a:chOff x="1724026" y="1447800"/>
            <a:chExt cx="8791575" cy="5334000"/>
          </a:xfrm>
        </p:grpSpPr>
        <p:sp>
          <p:nvSpPr>
            <p:cNvPr id="12" name="AutoShape 6" descr="Bouquet">
              <a:extLst>
                <a:ext uri="{FF2B5EF4-FFF2-40B4-BE49-F238E27FC236}">
                  <a16:creationId xmlns:a16="http://schemas.microsoft.com/office/drawing/2014/main" id="{BC35F70A-7DA0-405A-8244-A3B212564550}"/>
                </a:ext>
              </a:extLst>
            </p:cNvPr>
            <p:cNvSpPr>
              <a:spLocks noChangeArrowheads="1"/>
            </p:cNvSpPr>
            <p:nvPr/>
          </p:nvSpPr>
          <p:spPr bwMode="auto">
            <a:xfrm>
              <a:off x="1724026" y="1447800"/>
              <a:ext cx="8791575" cy="5334000"/>
            </a:xfrm>
            <a:prstGeom prst="roundRect">
              <a:avLst>
                <a:gd name="adj" fmla="val 16667"/>
              </a:avLst>
            </a:prstGeom>
            <a:blipFill dpi="0" rotWithShape="0">
              <a:blip r:embed="rId2"/>
              <a:srcRect/>
              <a:tile tx="0" ty="0" sx="100000" sy="100000" flip="none" algn="tl"/>
            </a:blipFill>
            <a:ln w="9525">
              <a:round/>
              <a:headEnd/>
              <a:tailEnd/>
            </a:ln>
            <a:effectLst/>
            <a:scene3d>
              <a:camera prst="legacyObliqueTopRight"/>
              <a:lightRig rig="legacyFlat3" dir="b"/>
            </a:scene3d>
            <a:sp3d extrusionH="74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 name="Rectangle 7">
              <a:extLst>
                <a:ext uri="{FF2B5EF4-FFF2-40B4-BE49-F238E27FC236}">
                  <a16:creationId xmlns:a16="http://schemas.microsoft.com/office/drawing/2014/main" id="{3842B152-463C-45EF-BB46-420E33699A50}"/>
                </a:ext>
              </a:extLst>
            </p:cNvPr>
            <p:cNvSpPr>
              <a:spLocks noChangeArrowheads="1"/>
            </p:cNvSpPr>
            <p:nvPr/>
          </p:nvSpPr>
          <p:spPr bwMode="auto">
            <a:xfrm>
              <a:off x="1828799" y="1498601"/>
              <a:ext cx="8647611" cy="478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Arial" charset="0"/>
                </a:defRPr>
              </a:lvl1pPr>
              <a:lvl2pPr marL="742950" indent="-285750">
                <a:spcBef>
                  <a:spcPct val="20000"/>
                </a:spcBef>
                <a:buChar char="–"/>
                <a:defRPr sz="2800">
                  <a:solidFill>
                    <a:schemeClr val="bg1"/>
                  </a:solidFill>
                  <a:latin typeface="Arial" charset="0"/>
                </a:defRPr>
              </a:lvl2pPr>
              <a:lvl3pPr marL="1143000" indent="-228600">
                <a:spcBef>
                  <a:spcPct val="20000"/>
                </a:spcBef>
                <a:buChar char="•"/>
                <a:defRPr sz="2400">
                  <a:solidFill>
                    <a:schemeClr val="bg1"/>
                  </a:solidFill>
                  <a:latin typeface="Arial" charset="0"/>
                </a:defRPr>
              </a:lvl3pPr>
              <a:lvl4pPr marL="1600200" indent="-228600">
                <a:spcBef>
                  <a:spcPct val="20000"/>
                </a:spcBef>
                <a:buChar char="–"/>
                <a:defRPr sz="2000">
                  <a:solidFill>
                    <a:schemeClr val="bg1"/>
                  </a:solidFill>
                  <a:latin typeface="Arial" charset="0"/>
                </a:defRPr>
              </a:lvl4pPr>
              <a:lvl5pPr marL="2057400" indent="-22860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lnSpc>
                  <a:spcPct val="70000"/>
                </a:lnSpc>
                <a:defRPr/>
              </a:pPr>
              <a:r>
                <a:rPr lang="en-US" sz="500" b="1" i="1" dirty="0">
                  <a:solidFill>
                    <a:srgbClr val="C00000"/>
                  </a:solidFill>
                  <a:effectLst>
                    <a:outerShdw blurRad="38100" dist="38100" dir="2700000" algn="tl">
                      <a:srgbClr val="000000">
                        <a:alpha val="43137"/>
                      </a:srgbClr>
                    </a:outerShdw>
                  </a:effectLst>
                  <a:latin typeface="Times New Roman" panose="02020603050405020304" pitchFamily="18" charset="0"/>
                </a:rPr>
                <a:t> </a:t>
              </a:r>
              <a:br>
                <a:rPr lang="en-US" sz="4400" b="1" i="1" dirty="0">
                  <a:solidFill>
                    <a:srgbClr val="C00000"/>
                  </a:solidFill>
                  <a:effectLst>
                    <a:outerShdw blurRad="38100" dist="38100" dir="2700000" algn="tl">
                      <a:srgbClr val="000000">
                        <a:alpha val="43137"/>
                      </a:srgbClr>
                    </a:outerShdw>
                  </a:effectLst>
                  <a:latin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Soule, et al v. Connecticut IAC </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Title IX Complaint Filed With U.S. </a:t>
              </a:r>
              <a:r>
                <a:rPr lang="en-US" sz="33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Dept</a:t>
              </a: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Ed’s Office For Civil Rights (OCR) – June 19, 2019</a:t>
              </a:r>
              <a:b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05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65000"/>
                </a:lnSpc>
                <a:spcBef>
                  <a:spcPts val="0"/>
                </a:spcBef>
                <a:buNone/>
                <a:defRPr/>
              </a:pPr>
              <a:r>
                <a:rPr lang="en-US" sz="33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Allegations In OCR Complaint:</a:t>
              </a:r>
              <a:r>
                <a:rPr lang="en-US" sz="4000" b="1" i="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The CIAC is one of 19 state associations that have fully inclusive policies that allow transgender athletes to compete without restrictions based on gender identity. </a:t>
              </a:r>
            </a:p>
            <a:p>
              <a:pPr algn="just">
                <a:lnSpc>
                  <a:spcPct val="70000"/>
                </a:lnSpc>
                <a:spcBef>
                  <a:spcPts val="0"/>
                </a:spcBef>
                <a:buNone/>
                <a:defRPr/>
              </a:pPr>
              <a:endParaRPr lang="en-US" sz="2800" b="1" dirty="0">
                <a:solidFill>
                  <a:srgbClr val="C00000"/>
                </a:solidFill>
                <a:latin typeface="Times New Roman" panose="02020603050405020304" pitchFamily="18" charset="0"/>
                <a:cs typeface="Times New Roman" panose="02020603050405020304" pitchFamily="18" charset="0"/>
              </a:endParaRP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The complaint was filed after two transgender girls won events at the indoor and outdoor state meets and alleges a deprivation of equal protection for cisgender girls competing at CIAC events and a deprivation of possible college scholarships. </a:t>
              </a:r>
            </a:p>
            <a:p>
              <a:pPr>
                <a:lnSpc>
                  <a:spcPct val="70000"/>
                </a:lnSpc>
                <a:spcBef>
                  <a:spcPts val="0"/>
                </a:spcBef>
                <a:buNone/>
                <a:defRPr/>
              </a:pPr>
              <a:endParaRPr lang="en-US" sz="2800" b="1" dirty="0">
                <a:solidFill>
                  <a:srgbClr val="C00000"/>
                </a:solidFill>
                <a:latin typeface="Times New Roman" panose="02020603050405020304" pitchFamily="18" charset="0"/>
                <a:cs typeface="Times New Roman" panose="02020603050405020304" pitchFamily="18" charset="0"/>
              </a:endParaRPr>
            </a:p>
            <a:p>
              <a:pPr>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This case continues to evolve…</a:t>
              </a:r>
              <a:r>
                <a:rPr lang="en-US" sz="2800" b="1" dirty="0">
                  <a:solidFill>
                    <a:srgbClr val="C00000"/>
                  </a:solidFill>
                  <a:latin typeface="Times New Roman" panose="02020603050405020304" pitchFamily="18" charset="0"/>
                </a:rPr>
                <a:t>   </a:t>
              </a:r>
              <a:endPar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7114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4766" y="827312"/>
            <a:ext cx="11094720" cy="461553"/>
            <a:chOff x="574766" y="910857"/>
            <a:chExt cx="11094720" cy="587018"/>
          </a:xfrm>
        </p:grpSpPr>
        <p:sp>
          <p:nvSpPr>
            <p:cNvPr id="9" name="Rounded Rectangle 8"/>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4766" y="916438"/>
              <a:ext cx="11094720" cy="510909"/>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TRANSGENDER PARTICIPATION IN SCHOOL SPORTS </a:t>
              </a:r>
              <a:endParaRPr lang="en-US" sz="3200" dirty="0"/>
            </a:p>
          </p:txBody>
        </p:sp>
      </p:grpSp>
      <p:grpSp>
        <p:nvGrpSpPr>
          <p:cNvPr id="11" name="Group 10"/>
          <p:cNvGrpSpPr/>
          <p:nvPr/>
        </p:nvGrpSpPr>
        <p:grpSpPr>
          <a:xfrm>
            <a:off x="705395" y="1447800"/>
            <a:ext cx="10903130" cy="5334000"/>
            <a:chOff x="1724026" y="1447800"/>
            <a:chExt cx="8791575" cy="5334000"/>
          </a:xfrm>
        </p:grpSpPr>
        <p:sp>
          <p:nvSpPr>
            <p:cNvPr id="12" name="AutoShape 6" descr="Bouquet">
              <a:extLst>
                <a:ext uri="{FF2B5EF4-FFF2-40B4-BE49-F238E27FC236}">
                  <a16:creationId xmlns:a16="http://schemas.microsoft.com/office/drawing/2014/main" id="{BC35F70A-7DA0-405A-8244-A3B212564550}"/>
                </a:ext>
              </a:extLst>
            </p:cNvPr>
            <p:cNvSpPr>
              <a:spLocks noChangeArrowheads="1"/>
            </p:cNvSpPr>
            <p:nvPr/>
          </p:nvSpPr>
          <p:spPr bwMode="auto">
            <a:xfrm>
              <a:off x="1724026" y="1447800"/>
              <a:ext cx="8791575" cy="5334000"/>
            </a:xfrm>
            <a:prstGeom prst="roundRect">
              <a:avLst>
                <a:gd name="adj" fmla="val 16667"/>
              </a:avLst>
            </a:prstGeom>
            <a:blipFill dpi="0" rotWithShape="0">
              <a:blip r:embed="rId2"/>
              <a:srcRect/>
              <a:tile tx="0" ty="0" sx="100000" sy="100000" flip="none" algn="tl"/>
            </a:blipFill>
            <a:ln w="9525">
              <a:round/>
              <a:headEnd/>
              <a:tailEnd/>
            </a:ln>
            <a:effectLst/>
            <a:scene3d>
              <a:camera prst="legacyObliqueTopRight"/>
              <a:lightRig rig="legacyFlat3" dir="b"/>
            </a:scene3d>
            <a:sp3d extrusionH="74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 name="Rectangle 7">
              <a:extLst>
                <a:ext uri="{FF2B5EF4-FFF2-40B4-BE49-F238E27FC236}">
                  <a16:creationId xmlns:a16="http://schemas.microsoft.com/office/drawing/2014/main" id="{3842B152-463C-45EF-BB46-420E33699A50}"/>
                </a:ext>
              </a:extLst>
            </p:cNvPr>
            <p:cNvSpPr>
              <a:spLocks noChangeArrowheads="1"/>
            </p:cNvSpPr>
            <p:nvPr/>
          </p:nvSpPr>
          <p:spPr bwMode="auto">
            <a:xfrm>
              <a:off x="1828799" y="1498601"/>
              <a:ext cx="8647611" cy="51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Arial" charset="0"/>
                </a:defRPr>
              </a:lvl1pPr>
              <a:lvl2pPr marL="742950" indent="-285750">
                <a:spcBef>
                  <a:spcPct val="20000"/>
                </a:spcBef>
                <a:buChar char="–"/>
                <a:defRPr sz="2800">
                  <a:solidFill>
                    <a:schemeClr val="bg1"/>
                  </a:solidFill>
                  <a:latin typeface="Arial" charset="0"/>
                </a:defRPr>
              </a:lvl2pPr>
              <a:lvl3pPr marL="1143000" indent="-228600">
                <a:spcBef>
                  <a:spcPct val="20000"/>
                </a:spcBef>
                <a:buChar char="•"/>
                <a:defRPr sz="2400">
                  <a:solidFill>
                    <a:schemeClr val="bg1"/>
                  </a:solidFill>
                  <a:latin typeface="Arial" charset="0"/>
                </a:defRPr>
              </a:lvl3pPr>
              <a:lvl4pPr marL="1600200" indent="-228600">
                <a:spcBef>
                  <a:spcPct val="20000"/>
                </a:spcBef>
                <a:buChar char="–"/>
                <a:defRPr sz="2000">
                  <a:solidFill>
                    <a:schemeClr val="bg1"/>
                  </a:solidFill>
                  <a:latin typeface="Arial" charset="0"/>
                </a:defRPr>
              </a:lvl4pPr>
              <a:lvl5pPr marL="2057400" indent="-22860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lnSpc>
                  <a:spcPct val="70000"/>
                </a:lnSpc>
                <a:spcBef>
                  <a:spcPts val="0"/>
                </a:spcBef>
                <a:defRPr/>
              </a:pPr>
              <a:r>
                <a:rPr lang="en-US" sz="500" b="1" i="1" dirty="0">
                  <a:solidFill>
                    <a:srgbClr val="C00000"/>
                  </a:solidFill>
                  <a:effectLst>
                    <a:outerShdw blurRad="38100" dist="38100" dir="2700000" algn="tl">
                      <a:srgbClr val="000000">
                        <a:alpha val="43137"/>
                      </a:srgbClr>
                    </a:outerShdw>
                  </a:effectLst>
                  <a:latin typeface="Times New Roman" panose="02020603050405020304" pitchFamily="18" charset="0"/>
                </a:rPr>
                <a:t> </a:t>
              </a:r>
              <a:br>
                <a:rPr lang="en-US" sz="4400" b="1" i="1" dirty="0">
                  <a:solidFill>
                    <a:srgbClr val="C00000"/>
                  </a:solidFill>
                  <a:effectLst>
                    <a:outerShdw blurRad="38100" dist="38100" dir="2700000" algn="tl">
                      <a:srgbClr val="000000">
                        <a:alpha val="43137"/>
                      </a:srgbClr>
                    </a:outerShdw>
                  </a:effectLst>
                  <a:latin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Harris Funeral Homes v. EEOC </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Transgender Case On Workplace Discrimination Argued Before U.S. Supreme Court – Oct 8, 2019</a:t>
              </a:r>
              <a:b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05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70000"/>
                </a:lnSpc>
                <a:spcBef>
                  <a:spcPts val="0"/>
                </a:spcBef>
                <a:buNone/>
                <a:defRPr/>
              </a:pPr>
              <a:r>
                <a:rPr lang="en-US" sz="33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Of Case:</a:t>
              </a:r>
              <a:r>
                <a:rPr lang="en-US" sz="4000" b="1" i="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Aimee Stephens was fired because she is transitioning from male to female and the Court agreed to hear the case to resolve the issue whether the word “sex” in Title VII (prohibiting workplace sex discrimination) means only gender at birth or includes gender identity. Note possible impact of outcome on schools via Title IX. </a:t>
              </a:r>
            </a:p>
            <a:p>
              <a:pPr algn="just">
                <a:lnSpc>
                  <a:spcPct val="70000"/>
                </a:lnSpc>
                <a:spcBef>
                  <a:spcPts val="0"/>
                </a:spcBef>
                <a:buNone/>
                <a:defRPr/>
              </a:pPr>
              <a:r>
                <a:rPr lang="en-US" sz="1400" b="1" dirty="0">
                  <a:solidFill>
                    <a:srgbClr val="C00000"/>
                  </a:solidFill>
                  <a:latin typeface="Times New Roman" panose="02020603050405020304" pitchFamily="18" charset="0"/>
                  <a:cs typeface="Times New Roman" panose="02020603050405020304" pitchFamily="18" charset="0"/>
                </a:rPr>
                <a:t>  </a:t>
              </a: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Questions were asked by the justices about restrooms, locker rooms, and participation in sports, but Stephens’ lawyers dodged those by focusing only on firing/hiring/workplace issues related to being transgender.  </a:t>
              </a:r>
            </a:p>
            <a:p>
              <a:pPr>
                <a:lnSpc>
                  <a:spcPct val="70000"/>
                </a:lnSpc>
                <a:spcBef>
                  <a:spcPts val="0"/>
                </a:spcBef>
                <a:buNone/>
                <a:defRPr/>
              </a:pPr>
              <a:r>
                <a:rPr lang="en-US" sz="1400" b="1" dirty="0">
                  <a:solidFill>
                    <a:srgbClr val="C00000"/>
                  </a:solidFill>
                  <a:latin typeface="Times New Roman" panose="02020603050405020304" pitchFamily="18" charset="0"/>
                  <a:cs typeface="Times New Roman" panose="02020603050405020304" pitchFamily="18" charset="0"/>
                </a:rPr>
                <a:t>  </a:t>
              </a:r>
            </a:p>
            <a:p>
              <a:pPr algn="ctr">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Decision Expected In June or July 2020 </a:t>
              </a:r>
              <a:r>
                <a:rPr lang="en-US" sz="2800" b="1" dirty="0">
                  <a:solidFill>
                    <a:srgbClr val="C00000"/>
                  </a:solidFill>
                  <a:latin typeface="Times New Roman" panose="02020603050405020304" pitchFamily="18" charset="0"/>
                </a:rPr>
                <a:t>   </a:t>
              </a:r>
              <a:endPar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8552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F2CC4D-3271-554D-95C7-AABD4E1FAD37}"/>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br>
              <a:rPr lang="en-US" sz="3600" dirty="0">
                <a:solidFill>
                  <a:schemeClr val="bg1">
                    <a:lumMod val="95000"/>
                    <a:lumOff val="5000"/>
                  </a:schemeClr>
                </a:solidFill>
                <a:latin typeface="+mn-lt"/>
              </a:rPr>
            </a:br>
            <a:br>
              <a:rPr lang="en-US" sz="3600" dirty="0">
                <a:solidFill>
                  <a:schemeClr val="bg1">
                    <a:lumMod val="95000"/>
                    <a:lumOff val="5000"/>
                  </a:schemeClr>
                </a:solidFill>
                <a:latin typeface="+mn-lt"/>
              </a:rPr>
            </a:br>
            <a:r>
              <a:rPr lang="en-US" sz="3600" b="1" i="1" dirty="0">
                <a:solidFill>
                  <a:srgbClr val="002060"/>
                </a:solidFill>
                <a:latin typeface="+mn-lt"/>
              </a:rPr>
              <a:t>A number of states have recently introduced or have passed legislation that would require transgender athletes to compete as the gender on their birth certificate.</a:t>
            </a:r>
            <a:br>
              <a:rPr lang="en-US" sz="3600" b="1" i="1" dirty="0">
                <a:solidFill>
                  <a:srgbClr val="002060"/>
                </a:solidFill>
                <a:latin typeface="+mn-lt"/>
              </a:rPr>
            </a:br>
            <a:br>
              <a:rPr lang="en-US" sz="3000" dirty="0">
                <a:solidFill>
                  <a:schemeClr val="bg1">
                    <a:lumMod val="95000"/>
                    <a:lumOff val="5000"/>
                  </a:schemeClr>
                </a:solidFill>
              </a:rPr>
            </a:br>
            <a:r>
              <a:rPr lang="en-US" sz="2700" dirty="0">
                <a:solidFill>
                  <a:schemeClr val="bg1">
                    <a:lumMod val="95000"/>
                    <a:lumOff val="5000"/>
                  </a:schemeClr>
                </a:solidFill>
                <a:latin typeface="+mn-lt"/>
              </a:rPr>
              <a:t>Georgia, Tennessee, Washington, Missouri, Texas, Louisiana, Arizona, Alabama have either passed legislation or have pending legislation regarding transgender student participation in athletics.</a:t>
            </a:r>
            <a:br>
              <a:rPr lang="en-US" sz="2700" dirty="0">
                <a:solidFill>
                  <a:schemeClr val="bg1">
                    <a:lumMod val="95000"/>
                    <a:lumOff val="5000"/>
                  </a:schemeClr>
                </a:solidFill>
                <a:latin typeface="+mn-lt"/>
              </a:rPr>
            </a:br>
            <a:br>
              <a:rPr lang="en-US" sz="3000" dirty="0">
                <a:solidFill>
                  <a:schemeClr val="bg1">
                    <a:lumMod val="95000"/>
                    <a:lumOff val="5000"/>
                  </a:schemeClr>
                </a:solidFill>
              </a:rPr>
            </a:br>
            <a:endParaRPr lang="en-US" sz="3000" dirty="0">
              <a:solidFill>
                <a:schemeClr val="bg1">
                  <a:lumMod val="95000"/>
                  <a:lumOff val="5000"/>
                </a:schemeClr>
              </a:solidFill>
            </a:endParaRPr>
          </a:p>
        </p:txBody>
      </p:sp>
    </p:spTree>
    <p:extLst>
      <p:ext uri="{BB962C8B-B14F-4D97-AF65-F5344CB8AC3E}">
        <p14:creationId xmlns:p14="http://schemas.microsoft.com/office/powerpoint/2010/main" val="2976250262"/>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CC4D-3271-554D-95C7-AABD4E1FAD37}"/>
              </a:ext>
            </a:extLst>
          </p:cNvPr>
          <p:cNvSpPr>
            <a:spLocks noGrp="1"/>
          </p:cNvSpPr>
          <p:nvPr>
            <p:ph type="title"/>
          </p:nvPr>
        </p:nvSpPr>
        <p:spPr/>
        <p:txBody>
          <a:bodyPr/>
          <a:lstStyle/>
          <a:p>
            <a:r>
              <a:rPr lang="en-US" b="1" dirty="0">
                <a:latin typeface="+mn-lt"/>
              </a:rPr>
              <a:t>Resources</a:t>
            </a:r>
          </a:p>
        </p:txBody>
      </p:sp>
      <p:pic>
        <p:nvPicPr>
          <p:cNvPr id="5" name="Content Placeholder 4" descr="A screen shot of a person&#10;&#10;Description automatically generated">
            <a:extLst>
              <a:ext uri="{FF2B5EF4-FFF2-40B4-BE49-F238E27FC236}">
                <a16:creationId xmlns:a16="http://schemas.microsoft.com/office/drawing/2014/main" id="{86E6DBBB-7851-DE4C-AE1C-E1663F87B819}"/>
              </a:ext>
            </a:extLst>
          </p:cNvPr>
          <p:cNvPicPr>
            <a:picLocks noGrp="1" noChangeAspect="1"/>
          </p:cNvPicPr>
          <p:nvPr>
            <p:ph idx="1"/>
          </p:nvPr>
        </p:nvPicPr>
        <p:blipFill>
          <a:blip r:embed="rId2"/>
          <a:stretch>
            <a:fillRect/>
          </a:stretch>
        </p:blipFill>
        <p:spPr>
          <a:xfrm>
            <a:off x="0" y="1683833"/>
            <a:ext cx="3771900" cy="5045580"/>
          </a:xfrm>
        </p:spPr>
      </p:pic>
      <p:pic>
        <p:nvPicPr>
          <p:cNvPr id="7" name="Picture 6" descr="A screenshot of a cell phone&#10;&#10;Description automatically generated">
            <a:extLst>
              <a:ext uri="{FF2B5EF4-FFF2-40B4-BE49-F238E27FC236}">
                <a16:creationId xmlns:a16="http://schemas.microsoft.com/office/drawing/2014/main" id="{EFC443D5-F838-F746-BEA6-04265FC9DD58}"/>
              </a:ext>
            </a:extLst>
          </p:cNvPr>
          <p:cNvPicPr>
            <a:picLocks noChangeAspect="1"/>
          </p:cNvPicPr>
          <p:nvPr/>
        </p:nvPicPr>
        <p:blipFill>
          <a:blip r:embed="rId3"/>
          <a:stretch>
            <a:fillRect/>
          </a:stretch>
        </p:blipFill>
        <p:spPr>
          <a:xfrm>
            <a:off x="3771900" y="1600517"/>
            <a:ext cx="4371975" cy="512889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3E6BB54-B9C4-F443-98B8-807CF6376625}"/>
              </a:ext>
            </a:extLst>
          </p:cNvPr>
          <p:cNvPicPr>
            <a:picLocks noChangeAspect="1"/>
          </p:cNvPicPr>
          <p:nvPr/>
        </p:nvPicPr>
        <p:blipFill>
          <a:blip r:embed="rId4"/>
          <a:stretch>
            <a:fillRect/>
          </a:stretch>
        </p:blipFill>
        <p:spPr>
          <a:xfrm>
            <a:off x="8143875" y="1867479"/>
            <a:ext cx="4048124" cy="4861933"/>
          </a:xfrm>
          <a:prstGeom prst="rect">
            <a:avLst/>
          </a:prstGeom>
        </p:spPr>
      </p:pic>
    </p:spTree>
    <p:extLst>
      <p:ext uri="{BB962C8B-B14F-4D97-AF65-F5344CB8AC3E}">
        <p14:creationId xmlns:p14="http://schemas.microsoft.com/office/powerpoint/2010/main" val="39479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26C9-1E29-3A4B-8514-81438EB94785}"/>
              </a:ext>
            </a:extLst>
          </p:cNvPr>
          <p:cNvSpPr>
            <a:spLocks noGrp="1"/>
          </p:cNvSpPr>
          <p:nvPr>
            <p:ph type="title"/>
          </p:nvPr>
        </p:nvSpPr>
        <p:spPr>
          <a:xfrm>
            <a:off x="6863938" y="118753"/>
            <a:ext cx="5328062" cy="6739237"/>
          </a:xfrm>
        </p:spPr>
        <p:txBody>
          <a:bodyPr vert="horz" lIns="91440" tIns="45720" rIns="91440" bIns="45720" rtlCol="0" anchor="b">
            <a:normAutofit fontScale="90000"/>
          </a:bodyPr>
          <a:lstStyle/>
          <a:p>
            <a:pPr algn="ctr"/>
            <a:br>
              <a:rPr lang="en-US" sz="1400" dirty="0"/>
            </a:br>
            <a:br>
              <a:rPr lang="en-US" sz="1400" dirty="0"/>
            </a:br>
            <a:r>
              <a:rPr lang="en-US" sz="3600" b="1" u="sng" dirty="0">
                <a:latin typeface="+mn-lt"/>
              </a:rPr>
              <a:t>Today’s Conversations:</a:t>
            </a:r>
            <a:br>
              <a:rPr lang="en-US" sz="3600" b="1" u="sng" dirty="0">
                <a:latin typeface="+mn-lt"/>
              </a:rPr>
            </a:br>
            <a:br>
              <a:rPr lang="en-US" sz="3600" b="1" u="sng" dirty="0">
                <a:latin typeface="+mn-lt"/>
              </a:rPr>
            </a:br>
            <a:r>
              <a:rPr lang="en-US" sz="3600" b="1" dirty="0">
                <a:solidFill>
                  <a:srgbClr val="C00000"/>
                </a:solidFill>
                <a:latin typeface="+mn-lt"/>
              </a:rPr>
              <a:t>Hazing in Athletics &amp; Locker Room Supervision</a:t>
            </a:r>
            <a:br>
              <a:rPr lang="en-US" sz="3600" b="1" u="sng" dirty="0">
                <a:latin typeface="+mn-lt"/>
              </a:rPr>
            </a:br>
            <a:br>
              <a:rPr lang="en-US" sz="3600" b="1" u="sng" dirty="0">
                <a:latin typeface="+mn-lt"/>
              </a:rPr>
            </a:br>
            <a:r>
              <a:rPr lang="en-US" sz="3600" b="1" dirty="0">
                <a:solidFill>
                  <a:srgbClr val="FFFF00"/>
                </a:solidFill>
                <a:latin typeface="+mn-lt"/>
              </a:rPr>
              <a:t>Title IX: New Regulations</a:t>
            </a:r>
            <a:br>
              <a:rPr lang="en-US" sz="3600" dirty="0">
                <a:latin typeface="+mn-lt"/>
              </a:rPr>
            </a:br>
            <a:br>
              <a:rPr lang="en-US" sz="3600" dirty="0">
                <a:latin typeface="+mn-lt"/>
              </a:rPr>
            </a:br>
            <a:r>
              <a:rPr lang="en-US" sz="3600" b="1" dirty="0">
                <a:solidFill>
                  <a:schemeClr val="accent2">
                    <a:lumMod val="75000"/>
                  </a:schemeClr>
                </a:solidFill>
                <a:latin typeface="+mn-lt"/>
              </a:rPr>
              <a:t>Transgender Student-Athletes</a:t>
            </a:r>
            <a:br>
              <a:rPr lang="en-US" sz="3600" dirty="0">
                <a:solidFill>
                  <a:schemeClr val="accent2">
                    <a:lumMod val="75000"/>
                  </a:schemeClr>
                </a:solidFill>
                <a:latin typeface="+mn-lt"/>
              </a:rPr>
            </a:br>
            <a:br>
              <a:rPr lang="en-US" sz="3600" dirty="0">
                <a:latin typeface="+mn-lt"/>
              </a:rPr>
            </a:br>
            <a:r>
              <a:rPr lang="en-US" sz="3600" b="1" dirty="0">
                <a:solidFill>
                  <a:srgbClr val="92D050"/>
                </a:solidFill>
                <a:latin typeface="+mn-lt"/>
              </a:rPr>
              <a:t>Social Media Policy</a:t>
            </a:r>
            <a:br>
              <a:rPr lang="en-US" sz="3600" dirty="0">
                <a:latin typeface="+mn-lt"/>
              </a:rPr>
            </a:br>
            <a:br>
              <a:rPr lang="en-US" sz="3600" dirty="0">
                <a:latin typeface="+mn-lt"/>
              </a:rPr>
            </a:br>
            <a:r>
              <a:rPr lang="en-US" sz="3600" b="1" dirty="0">
                <a:solidFill>
                  <a:srgbClr val="00B0F0"/>
                </a:solidFill>
                <a:latin typeface="+mn-lt"/>
              </a:rPr>
              <a:t>Vaping, Religion &amp; Prayer, COVID 19 and Return to Play</a:t>
            </a:r>
            <a:br>
              <a:rPr lang="en-US" sz="3600" dirty="0">
                <a:latin typeface="+mn-lt"/>
              </a:rPr>
            </a:br>
            <a:br>
              <a:rPr lang="en-US" sz="3600" dirty="0">
                <a:latin typeface="+mn-lt"/>
              </a:rPr>
            </a:br>
            <a:r>
              <a:rPr lang="en-US" sz="3600" b="1" dirty="0">
                <a:latin typeface="+mn-lt"/>
              </a:rPr>
              <a:t>Q &amp; A</a:t>
            </a:r>
          </a:p>
        </p:txBody>
      </p:sp>
      <p:sp>
        <p:nvSpPr>
          <p:cNvPr id="48" name="Freeform: Shape 4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scale on a table&#10;&#10;Description automatically generated">
            <a:extLst>
              <a:ext uri="{FF2B5EF4-FFF2-40B4-BE49-F238E27FC236}">
                <a16:creationId xmlns:a16="http://schemas.microsoft.com/office/drawing/2014/main" id="{75023D3B-CAA5-034C-BA1F-67FB4C1AE45F}"/>
              </a:ext>
            </a:extLst>
          </p:cNvPr>
          <p:cNvPicPr>
            <a:picLocks noGrp="1" noChangeAspect="1"/>
          </p:cNvPicPr>
          <p:nvPr>
            <p:ph idx="1"/>
          </p:nvPr>
        </p:nvPicPr>
        <p:blipFill rotWithShape="1">
          <a:blip r:embed="rId3"/>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06968265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Screen Shot 2019-09-04 at 11.22.59 AM.png"/>
          <p:cNvPicPr>
            <a:picLocks noGrp="1" noChangeAspect="1"/>
          </p:cNvPicPr>
          <p:nvPr>
            <p:ph sz="quarter" idx="13"/>
          </p:nvPr>
        </p:nvPicPr>
        <p:blipFill>
          <a:blip r:embed="rId2">
            <a:extLst>
              <a:ext uri="{28A0092B-C50C-407E-A947-70E740481C1C}">
                <a14:useLocalDpi xmlns:a14="http://schemas.microsoft.com/office/drawing/2010/main" val="0"/>
              </a:ext>
            </a:extLst>
          </a:blip>
          <a:srcRect t="-27668" b="-27668"/>
          <a:stretch>
            <a:fillRect/>
          </a:stretch>
        </p:blipFill>
        <p:spPr>
          <a:xfrm>
            <a:off x="700088" y="1066234"/>
            <a:ext cx="5224462" cy="5791766"/>
          </a:xfrm>
        </p:spPr>
      </p:pic>
      <p:pic>
        <p:nvPicPr>
          <p:cNvPr id="18" name="Content Placeholder 17" descr="Screen Shot 2019-09-04 at 11.22.37 AM.png"/>
          <p:cNvPicPr>
            <a:picLocks noGrp="1" noChangeAspect="1"/>
          </p:cNvPicPr>
          <p:nvPr>
            <p:ph sz="quarter" idx="14"/>
          </p:nvPr>
        </p:nvPicPr>
        <p:blipFill>
          <a:blip r:embed="rId3">
            <a:extLst>
              <a:ext uri="{28A0092B-C50C-407E-A947-70E740481C1C}">
                <a14:useLocalDpi xmlns:a14="http://schemas.microsoft.com/office/drawing/2010/main" val="0"/>
              </a:ext>
            </a:extLst>
          </a:blip>
          <a:srcRect t="-19712" b="-19712"/>
          <a:stretch>
            <a:fillRect/>
          </a:stretch>
        </p:blipFill>
        <p:spPr>
          <a:xfrm>
            <a:off x="6267450" y="942975"/>
            <a:ext cx="5543550" cy="5915025"/>
          </a:xfrm>
        </p:spPr>
      </p:pic>
      <p:sp>
        <p:nvSpPr>
          <p:cNvPr id="14" name="Text Placeholder 13"/>
          <p:cNvSpPr>
            <a:spLocks noGrp="1"/>
          </p:cNvSpPr>
          <p:nvPr>
            <p:ph type="body" sz="quarter" idx="12"/>
          </p:nvPr>
        </p:nvSpPr>
        <p:spPr/>
        <p:txBody>
          <a:bodyPr/>
          <a:lstStyle/>
          <a:p>
            <a:endParaRPr lang="en-US"/>
          </a:p>
        </p:txBody>
      </p:sp>
      <p:sp>
        <p:nvSpPr>
          <p:cNvPr id="13" name="Title 12"/>
          <p:cNvSpPr>
            <a:spLocks noGrp="1"/>
          </p:cNvSpPr>
          <p:nvPr>
            <p:ph type="title"/>
          </p:nvPr>
        </p:nvSpPr>
        <p:spPr>
          <a:xfrm>
            <a:off x="1524000" y="0"/>
            <a:ext cx="9144000" cy="1066234"/>
          </a:xfrm>
          <a:solidFill>
            <a:schemeClr val="accent1"/>
          </a:solidFill>
        </p:spPr>
        <p:txBody>
          <a:bodyPr/>
          <a:lstStyle/>
          <a:p>
            <a:pPr algn="ctr"/>
            <a:r>
              <a:rPr lang="en-US" sz="4800" dirty="0" err="1">
                <a:latin typeface="Tahoma"/>
                <a:cs typeface="Tahoma"/>
              </a:rPr>
              <a:t>Transathlete.com</a:t>
            </a:r>
            <a:endParaRPr lang="en-US" sz="4800" dirty="0">
              <a:latin typeface="Tahoma"/>
              <a:cs typeface="Tahoma"/>
            </a:endParaRPr>
          </a:p>
        </p:txBody>
      </p:sp>
      <p:sp>
        <p:nvSpPr>
          <p:cNvPr id="19" name="TextBox 18"/>
          <p:cNvSpPr txBox="1"/>
          <p:nvPr/>
        </p:nvSpPr>
        <p:spPr>
          <a:xfrm>
            <a:off x="1665100" y="6507162"/>
            <a:ext cx="391942" cy="350838"/>
          </a:xfrm>
          <a:prstGeom prst="rect">
            <a:avLst/>
          </a:prstGeom>
          <a:solidFill>
            <a:schemeClr val="bg1"/>
          </a:solidFill>
        </p:spPr>
        <p:txBody>
          <a:bodyPr wrap="none" lIns="0" tIns="0" rIns="0" bIns="0" rtlCol="0" anchor="t" anchorCtr="0">
            <a:noAutofit/>
          </a:bodyPr>
          <a:lstStyle/>
          <a:p>
            <a:pPr algn="l"/>
            <a:endParaRPr lang="en-US" dirty="0" err="1"/>
          </a:p>
        </p:txBody>
      </p:sp>
      <p:sp>
        <p:nvSpPr>
          <p:cNvPr id="20" name="TextBox 19"/>
          <p:cNvSpPr txBox="1"/>
          <p:nvPr/>
        </p:nvSpPr>
        <p:spPr>
          <a:xfrm>
            <a:off x="8845472" y="6507162"/>
            <a:ext cx="1661833" cy="350838"/>
          </a:xfrm>
          <a:prstGeom prst="rect">
            <a:avLst/>
          </a:prstGeom>
          <a:solidFill>
            <a:schemeClr val="bg1"/>
          </a:solidFill>
        </p:spPr>
        <p:txBody>
          <a:bodyPr wrap="none" lIns="0" tIns="0" rIns="0" bIns="0" rtlCol="0" anchor="t" anchorCtr="0">
            <a:noAutofit/>
          </a:bodyPr>
          <a:lstStyle/>
          <a:p>
            <a:pPr algn="l"/>
            <a:endParaRPr lang="en-US" dirty="0" err="1"/>
          </a:p>
        </p:txBody>
      </p:sp>
    </p:spTree>
    <p:extLst>
      <p:ext uri="{BB962C8B-B14F-4D97-AF65-F5344CB8AC3E}">
        <p14:creationId xmlns:p14="http://schemas.microsoft.com/office/powerpoint/2010/main" val="2807065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535FA9-12A3-484B-B718-65557989E936}"/>
              </a:ext>
            </a:extLst>
          </p:cNvPr>
          <p:cNvPicPr>
            <a:picLocks noChangeAspect="1"/>
          </p:cNvPicPr>
          <p:nvPr/>
        </p:nvPicPr>
        <p:blipFill rotWithShape="1">
          <a:blip r:embed="rId2"/>
          <a:srcRect l="9091" t="21856" b="9962"/>
          <a:stretch/>
        </p:blipFill>
        <p:spPr>
          <a:xfrm>
            <a:off x="20" y="10"/>
            <a:ext cx="12191981"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1F8200-FC6E-DD4D-9F55-F5E6488055E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latin typeface="+mn-lt"/>
              </a:rPr>
              <a:t>Social Media Policy</a:t>
            </a: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81280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3303" y="1535958"/>
            <a:ext cx="8290560" cy="5291562"/>
          </a:xfrm>
        </p:spPr>
        <p:txBody>
          <a:bodyPr/>
          <a:lstStyle/>
          <a:p>
            <a:pPr lvl="1">
              <a:lnSpc>
                <a:spcPct val="75000"/>
              </a:lnSpc>
              <a:spcBef>
                <a:spcPct val="0"/>
              </a:spcBef>
            </a:pPr>
            <a:r>
              <a:rPr lang="en-US" altLang="en-US" sz="2800" b="1" i="1" dirty="0">
                <a:latin typeface="Times New Roman" panose="02020603050405020304" pitchFamily="18" charset="0"/>
                <a:cs typeface="Times New Roman" panose="02020603050405020304" pitchFamily="18" charset="0"/>
              </a:rPr>
              <a:t>Tinker v. Des Moines Independent School District</a:t>
            </a:r>
          </a:p>
          <a:p>
            <a:pPr lvl="1">
              <a:lnSpc>
                <a:spcPct val="75000"/>
              </a:lnSpc>
              <a:spcBef>
                <a:spcPct val="0"/>
              </a:spcBef>
            </a:pPr>
            <a:r>
              <a:rPr lang="en-US" altLang="en-US" sz="2800" b="1" i="1" dirty="0">
                <a:latin typeface="Times New Roman" panose="02020603050405020304" pitchFamily="18" charset="0"/>
                <a:cs typeface="Times New Roman" panose="02020603050405020304" pitchFamily="18" charset="0"/>
              </a:rPr>
              <a:t>Bethel School District v. Fraser</a:t>
            </a:r>
          </a:p>
          <a:p>
            <a:pPr lvl="1">
              <a:lnSpc>
                <a:spcPct val="75000"/>
              </a:lnSpc>
              <a:spcBef>
                <a:spcPct val="0"/>
              </a:spcBef>
            </a:pPr>
            <a:r>
              <a:rPr lang="en-US" altLang="en-US" sz="2800" b="1" i="1" dirty="0">
                <a:latin typeface="Times New Roman" panose="02020603050405020304" pitchFamily="18" charset="0"/>
                <a:cs typeface="Times New Roman" panose="02020603050405020304" pitchFamily="18" charset="0"/>
              </a:rPr>
              <a:t>Hazelwood School District v. Kuhlmeier</a:t>
            </a:r>
          </a:p>
          <a:p>
            <a:pPr lvl="1">
              <a:lnSpc>
                <a:spcPct val="75000"/>
              </a:lnSpc>
              <a:spcBef>
                <a:spcPct val="0"/>
              </a:spcBef>
            </a:pPr>
            <a:r>
              <a:rPr lang="en-US" altLang="en-US" sz="2800" b="1" i="1" dirty="0">
                <a:latin typeface="Times New Roman" panose="02020603050405020304" pitchFamily="18" charset="0"/>
                <a:cs typeface="Times New Roman" panose="02020603050405020304" pitchFamily="18" charset="0"/>
              </a:rPr>
              <a:t>Morse v. Frederick</a:t>
            </a:r>
          </a:p>
          <a:p>
            <a:pPr lvl="1">
              <a:lnSpc>
                <a:spcPct val="75000"/>
              </a:lnSpc>
              <a:spcBef>
                <a:spcPct val="0"/>
              </a:spcBef>
            </a:pPr>
            <a:r>
              <a:rPr lang="en-US" altLang="en-US" sz="2800" b="1" i="1" dirty="0" err="1">
                <a:solidFill>
                  <a:srgbClr val="C00000"/>
                </a:solidFill>
                <a:latin typeface="Times New Roman" panose="02020603050405020304" pitchFamily="18" charset="0"/>
                <a:cs typeface="Times New Roman" panose="02020603050405020304" pitchFamily="18" charset="0"/>
              </a:rPr>
              <a:t>Killion</a:t>
            </a:r>
            <a:r>
              <a:rPr lang="en-US" altLang="en-US" sz="2800" b="1" i="1" dirty="0">
                <a:solidFill>
                  <a:srgbClr val="C00000"/>
                </a:solidFill>
                <a:latin typeface="Times New Roman" panose="02020603050405020304" pitchFamily="18" charset="0"/>
                <a:cs typeface="Times New Roman" panose="02020603050405020304" pitchFamily="18" charset="0"/>
              </a:rPr>
              <a:t> v. Franklin Regional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Lowery v. </a:t>
            </a:r>
            <a:r>
              <a:rPr lang="en-US" altLang="en-US" sz="2800" b="1" i="1" dirty="0" err="1">
                <a:solidFill>
                  <a:srgbClr val="C00000"/>
                </a:solidFill>
                <a:latin typeface="Times New Roman" panose="02020603050405020304" pitchFamily="18" charset="0"/>
                <a:cs typeface="Times New Roman" panose="02020603050405020304" pitchFamily="18" charset="0"/>
              </a:rPr>
              <a:t>Euverard</a:t>
            </a:r>
            <a:endParaRPr lang="en-US" altLang="en-US" sz="2800" b="1" i="1" dirty="0">
              <a:solidFill>
                <a:srgbClr val="C00000"/>
              </a:solidFill>
              <a:latin typeface="Times New Roman" panose="02020603050405020304" pitchFamily="18" charset="0"/>
              <a:cs typeface="Times New Roman" panose="02020603050405020304" pitchFamily="18" charset="0"/>
            </a:endParaRPr>
          </a:p>
          <a:p>
            <a:pPr lvl="1">
              <a:lnSpc>
                <a:spcPct val="75000"/>
              </a:lnSpc>
              <a:spcBef>
                <a:spcPct val="0"/>
              </a:spcBef>
            </a:pPr>
            <a:r>
              <a:rPr lang="en-US" altLang="en-US" sz="2800" b="1" i="1" dirty="0" err="1">
                <a:solidFill>
                  <a:srgbClr val="C00000"/>
                </a:solidFill>
                <a:latin typeface="Times New Roman" panose="02020603050405020304" pitchFamily="18" charset="0"/>
                <a:cs typeface="Times New Roman" panose="02020603050405020304" pitchFamily="18" charset="0"/>
              </a:rPr>
              <a:t>Pinard</a:t>
            </a:r>
            <a:r>
              <a:rPr lang="en-US" altLang="en-US" sz="2800" b="1" i="1" dirty="0">
                <a:solidFill>
                  <a:srgbClr val="C00000"/>
                </a:solidFill>
                <a:latin typeface="Times New Roman" panose="02020603050405020304" pitchFamily="18" charset="0"/>
                <a:cs typeface="Times New Roman" panose="02020603050405020304" pitchFamily="18" charset="0"/>
              </a:rPr>
              <a:t> v. Clatskanie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Bell v. Itawamba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Doninger v. Niehoff</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J.S. v. Blue Mountain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Layshock v. Hermitage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Kowalski v. Berkeley County Schools</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D.J.M. v. Hannibal Public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Wynar v. Douglas County School District</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T.V &amp; M.K. v. Smith-Green Community Schools</a:t>
            </a:r>
          </a:p>
          <a:p>
            <a:pPr lvl="1">
              <a:lnSpc>
                <a:spcPct val="75000"/>
              </a:lnSpc>
              <a:spcBef>
                <a:spcPct val="0"/>
              </a:spcBef>
            </a:pPr>
            <a:r>
              <a:rPr lang="en-US" altLang="en-US" sz="2800" b="1" i="1" dirty="0">
                <a:solidFill>
                  <a:srgbClr val="C00000"/>
                </a:solidFill>
                <a:latin typeface="Times New Roman" panose="02020603050405020304" pitchFamily="18" charset="0"/>
                <a:cs typeface="Times New Roman" panose="02020603050405020304" pitchFamily="18" charset="0"/>
              </a:rPr>
              <a:t>Rosario v. Clark County School District</a:t>
            </a:r>
          </a:p>
          <a:p>
            <a:pPr>
              <a:lnSpc>
                <a:spcPct val="75000"/>
              </a:lnSpc>
            </a:pPr>
            <a:endParaRPr lang="en-US" dirty="0"/>
          </a:p>
        </p:txBody>
      </p:sp>
      <p:grpSp>
        <p:nvGrpSpPr>
          <p:cNvPr id="5" name="Group 4"/>
          <p:cNvGrpSpPr/>
          <p:nvPr/>
        </p:nvGrpSpPr>
        <p:grpSpPr>
          <a:xfrm>
            <a:off x="574766" y="849894"/>
            <a:ext cx="11094720" cy="667875"/>
            <a:chOff x="574766" y="910857"/>
            <a:chExt cx="11094720" cy="667875"/>
          </a:xfrm>
        </p:grpSpPr>
        <p:sp>
          <p:nvSpPr>
            <p:cNvPr id="4" name="Rounded Rectangle 3"/>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74766" y="910857"/>
              <a:ext cx="11094720" cy="667875"/>
            </a:xfrm>
            <a:prstGeom prst="rect">
              <a:avLst/>
            </a:prstGeom>
          </p:spPr>
          <p:txBody>
            <a:bodyPr wrap="square">
              <a:spAutoFit/>
            </a:bodyPr>
            <a:lstStyle/>
            <a:p>
              <a:pPr algn="ctr">
                <a:lnSpc>
                  <a:spcPct val="85000"/>
                </a:lnSpc>
                <a:defRPr/>
              </a:pPr>
              <a:r>
                <a:rPr lang="en-US" sz="44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Important STUDENT FREE SPEECH COURT CASES </a:t>
              </a:r>
              <a:endParaRPr lang="en-US" sz="3600" dirty="0"/>
            </a:p>
          </p:txBody>
        </p:sp>
      </p:grpSp>
    </p:spTree>
    <p:extLst>
      <p:ext uri="{BB962C8B-B14F-4D97-AF65-F5344CB8AC3E}">
        <p14:creationId xmlns:p14="http://schemas.microsoft.com/office/powerpoint/2010/main" val="2156429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4766" y="827312"/>
            <a:ext cx="11094720" cy="516323"/>
            <a:chOff x="574766" y="910857"/>
            <a:chExt cx="11094720" cy="656676"/>
          </a:xfrm>
        </p:grpSpPr>
        <p:sp>
          <p:nvSpPr>
            <p:cNvPr id="9" name="Rounded Rectangle 8"/>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4766" y="916438"/>
              <a:ext cx="11094720" cy="651095"/>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STUDENT FREE SPEECH </a:t>
              </a:r>
              <a:endParaRPr lang="en-US" sz="3200" dirty="0"/>
            </a:p>
          </p:txBody>
        </p:sp>
      </p:grpSp>
      <p:grpSp>
        <p:nvGrpSpPr>
          <p:cNvPr id="11" name="Group 10"/>
          <p:cNvGrpSpPr/>
          <p:nvPr/>
        </p:nvGrpSpPr>
        <p:grpSpPr>
          <a:xfrm>
            <a:off x="705395" y="1447800"/>
            <a:ext cx="10903130" cy="5334000"/>
            <a:chOff x="1724026" y="1447800"/>
            <a:chExt cx="8791575" cy="5334000"/>
          </a:xfrm>
        </p:grpSpPr>
        <p:sp>
          <p:nvSpPr>
            <p:cNvPr id="12" name="AutoShape 6" descr="Bouquet">
              <a:extLst>
                <a:ext uri="{FF2B5EF4-FFF2-40B4-BE49-F238E27FC236}">
                  <a16:creationId xmlns:a16="http://schemas.microsoft.com/office/drawing/2014/main" id="{BC35F70A-7DA0-405A-8244-A3B212564550}"/>
                </a:ext>
              </a:extLst>
            </p:cNvPr>
            <p:cNvSpPr>
              <a:spLocks noChangeArrowheads="1"/>
            </p:cNvSpPr>
            <p:nvPr/>
          </p:nvSpPr>
          <p:spPr bwMode="auto">
            <a:xfrm>
              <a:off x="1724026" y="1447800"/>
              <a:ext cx="8791575" cy="5334000"/>
            </a:xfrm>
            <a:prstGeom prst="roundRect">
              <a:avLst>
                <a:gd name="adj" fmla="val 16667"/>
              </a:avLst>
            </a:prstGeom>
            <a:blipFill dpi="0" rotWithShape="0">
              <a:blip r:embed="rId2"/>
              <a:srcRect/>
              <a:tile tx="0" ty="0" sx="100000" sy="100000" flip="none" algn="tl"/>
            </a:blipFill>
            <a:ln w="9525">
              <a:round/>
              <a:headEnd/>
              <a:tailEnd/>
            </a:ln>
            <a:effectLst/>
            <a:scene3d>
              <a:camera prst="legacyObliqueTopRight"/>
              <a:lightRig rig="legacyFlat3" dir="b"/>
            </a:scene3d>
            <a:sp3d extrusionH="74600" prstMaterial="legacyMatte">
              <a:bevelT w="13500" h="13500" prst="angle"/>
              <a:bevelB w="13500" h="13500" prst="angle"/>
              <a:extrusionClr>
                <a:srgbClr val="CCCC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 name="Rectangle 7">
              <a:extLst>
                <a:ext uri="{FF2B5EF4-FFF2-40B4-BE49-F238E27FC236}">
                  <a16:creationId xmlns:a16="http://schemas.microsoft.com/office/drawing/2014/main" id="{3842B152-463C-45EF-BB46-420E33699A50}"/>
                </a:ext>
              </a:extLst>
            </p:cNvPr>
            <p:cNvSpPr>
              <a:spLocks noChangeArrowheads="1"/>
            </p:cNvSpPr>
            <p:nvPr/>
          </p:nvSpPr>
          <p:spPr bwMode="auto">
            <a:xfrm>
              <a:off x="1828799" y="1498601"/>
              <a:ext cx="8647611" cy="447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Arial" charset="0"/>
                </a:defRPr>
              </a:lvl1pPr>
              <a:lvl2pPr marL="742950" indent="-285750">
                <a:spcBef>
                  <a:spcPct val="20000"/>
                </a:spcBef>
                <a:buChar char="–"/>
                <a:defRPr sz="2800">
                  <a:solidFill>
                    <a:schemeClr val="bg1"/>
                  </a:solidFill>
                  <a:latin typeface="Arial" charset="0"/>
                </a:defRPr>
              </a:lvl2pPr>
              <a:lvl3pPr marL="1143000" indent="-228600">
                <a:spcBef>
                  <a:spcPct val="20000"/>
                </a:spcBef>
                <a:buChar char="•"/>
                <a:defRPr sz="2400">
                  <a:solidFill>
                    <a:schemeClr val="bg1"/>
                  </a:solidFill>
                  <a:latin typeface="Arial" charset="0"/>
                </a:defRPr>
              </a:lvl3pPr>
              <a:lvl4pPr marL="1600200" indent="-228600">
                <a:spcBef>
                  <a:spcPct val="20000"/>
                </a:spcBef>
                <a:buChar char="–"/>
                <a:defRPr sz="2000">
                  <a:solidFill>
                    <a:schemeClr val="bg1"/>
                  </a:solidFill>
                  <a:latin typeface="Arial" charset="0"/>
                </a:defRPr>
              </a:lvl4pPr>
              <a:lvl5pPr marL="2057400" indent="-22860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lnSpc>
                  <a:spcPct val="70000"/>
                </a:lnSpc>
                <a:spcBef>
                  <a:spcPts val="0"/>
                </a:spcBef>
                <a:defRPr/>
              </a:pPr>
              <a:r>
                <a:rPr lang="en-US" sz="500" b="1" i="1" dirty="0">
                  <a:solidFill>
                    <a:srgbClr val="C00000"/>
                  </a:solidFill>
                  <a:effectLst>
                    <a:outerShdw blurRad="38100" dist="38100" dir="2700000" algn="tl">
                      <a:srgbClr val="000000">
                        <a:alpha val="43137"/>
                      </a:srgbClr>
                    </a:outerShdw>
                  </a:effectLst>
                  <a:latin typeface="Times New Roman" panose="02020603050405020304" pitchFamily="18" charset="0"/>
                </a:rPr>
                <a:t> </a:t>
              </a:r>
              <a:br>
                <a:rPr lang="en-US" sz="4400" b="1" i="1" dirty="0">
                  <a:solidFill>
                    <a:srgbClr val="C00000"/>
                  </a:solidFill>
                  <a:effectLst>
                    <a:outerShdw blurRad="38100" dist="38100" dir="2700000" algn="tl">
                      <a:srgbClr val="000000">
                        <a:alpha val="43137"/>
                      </a:srgbClr>
                    </a:outerShdw>
                  </a:effectLst>
                  <a:latin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Levy (B.L.) v. Mahanoy Area School District</a:t>
              </a:r>
              <a:endPar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70000"/>
                </a:lnSpc>
                <a:spcBef>
                  <a:spcPts val="0"/>
                </a:spcBef>
                <a:buNone/>
                <a:defRPr/>
              </a:pPr>
              <a: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U.S. District Court (PA) granted summary judgment – March 2019</a:t>
              </a:r>
              <a:br>
                <a:rPr lang="en-US" sz="33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05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70000"/>
                </a:lnSpc>
                <a:spcBef>
                  <a:spcPts val="0"/>
                </a:spcBef>
                <a:buNone/>
                <a:defRPr/>
              </a:pPr>
              <a:endParaRPr lang="en-US" sz="105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70000"/>
                </a:lnSpc>
                <a:spcBef>
                  <a:spcPts val="0"/>
                </a:spcBef>
                <a:buNone/>
                <a:defRPr/>
              </a:pPr>
              <a:r>
                <a:rPr lang="en-US" sz="33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Of Case:</a:t>
              </a:r>
              <a:r>
                <a:rPr lang="en-US" sz="4000" b="1" i="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A cheerleader (B.L.) was dismissed from the squad for inappropriate postings on social media allegedly in violation of the student-athlete code of conduct at Mahanoy Area High School, concluding that her communications were constitutionally protected by the Free Speech Clause of the First Amendment, and making permanent the temporary injunction restoring her to the cheer team that had been issued in October 2017 by the same federal court. </a:t>
              </a:r>
            </a:p>
            <a:p>
              <a:pPr>
                <a:lnSpc>
                  <a:spcPct val="70000"/>
                </a:lnSpc>
                <a:spcBef>
                  <a:spcPts val="0"/>
                </a:spcBef>
                <a:buNone/>
                <a:defRPr/>
              </a:pPr>
              <a:r>
                <a:rPr lang="en-US" sz="1400" b="1" dirty="0">
                  <a:solidFill>
                    <a:srgbClr val="C00000"/>
                  </a:solidFill>
                  <a:latin typeface="Times New Roman" panose="02020603050405020304" pitchFamily="18" charset="0"/>
                  <a:cs typeface="Times New Roman" panose="02020603050405020304" pitchFamily="18" charset="0"/>
                </a:rPr>
                <a:t>  </a:t>
              </a:r>
            </a:p>
            <a:p>
              <a:pPr algn="ctr">
                <a:lnSpc>
                  <a:spcPct val="70000"/>
                </a:lnSpc>
                <a:spcBef>
                  <a:spcPts val="0"/>
                </a:spcBef>
                <a:buNone/>
                <a:defRPr/>
              </a:pP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rPr>
                <a:t>   </a:t>
              </a:r>
              <a:endPar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48709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4766" y="928275"/>
            <a:ext cx="11094720" cy="587018"/>
            <a:chOff x="574766" y="910857"/>
            <a:chExt cx="11094720" cy="587018"/>
          </a:xfrm>
        </p:grpSpPr>
        <p:sp>
          <p:nvSpPr>
            <p:cNvPr id="5" name="Rounded Rectangle 4"/>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4766" y="971820"/>
              <a:ext cx="11094720" cy="512000"/>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SOCIAL MEDIA POLICY RECOMMENDATIONS </a:t>
              </a:r>
              <a:endParaRPr lang="en-US" sz="3200" dirty="0"/>
            </a:p>
          </p:txBody>
        </p:sp>
      </p:grpSp>
      <p:grpSp>
        <p:nvGrpSpPr>
          <p:cNvPr id="11" name="Group 10"/>
          <p:cNvGrpSpPr/>
          <p:nvPr/>
        </p:nvGrpSpPr>
        <p:grpSpPr>
          <a:xfrm>
            <a:off x="1752600" y="1841856"/>
            <a:ext cx="8991600" cy="5278438"/>
            <a:chOff x="1752600" y="1981200"/>
            <a:chExt cx="8991600" cy="5278438"/>
          </a:xfrm>
        </p:grpSpPr>
        <p:sp>
          <p:nvSpPr>
            <p:cNvPr id="12" name="Rounded Rectangle 23">
              <a:extLst>
                <a:ext uri="{FF2B5EF4-FFF2-40B4-BE49-F238E27FC236}">
                  <a16:creationId xmlns:a16="http://schemas.microsoft.com/office/drawing/2014/main" id="{91F3FD40-B713-49F3-B161-7A2D2F5B148E}"/>
                </a:ext>
              </a:extLst>
            </p:cNvPr>
            <p:cNvSpPr>
              <a:spLocks noChangeArrowheads="1"/>
            </p:cNvSpPr>
            <p:nvPr/>
          </p:nvSpPr>
          <p:spPr bwMode="auto">
            <a:xfrm>
              <a:off x="1752600" y="1981200"/>
              <a:ext cx="8839200" cy="4648200"/>
            </a:xfrm>
            <a:prstGeom prst="roundRect">
              <a:avLst>
                <a:gd name="adj" fmla="val 16667"/>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en-US" altLang="en-US" sz="2400">
                <a:solidFill>
                  <a:srgbClr val="CC00CC"/>
                </a:solidFill>
                <a:latin typeface="Times New Roman" panose="02020603050405020304" pitchFamily="18" charset="0"/>
              </a:endParaRPr>
            </a:p>
          </p:txBody>
        </p:sp>
        <p:sp>
          <p:nvSpPr>
            <p:cNvPr id="13" name="TextBox 12">
              <a:extLst>
                <a:ext uri="{FF2B5EF4-FFF2-40B4-BE49-F238E27FC236}">
                  <a16:creationId xmlns:a16="http://schemas.microsoft.com/office/drawing/2014/main" id="{8CE47973-6315-41B2-8A31-BABEF2D4232D}"/>
                </a:ext>
              </a:extLst>
            </p:cNvPr>
            <p:cNvSpPr txBox="1"/>
            <p:nvPr/>
          </p:nvSpPr>
          <p:spPr>
            <a:xfrm>
              <a:off x="1905000" y="2209800"/>
              <a:ext cx="8839200" cy="5049838"/>
            </a:xfrm>
            <a:prstGeom prst="rect">
              <a:avLst/>
            </a:prstGeom>
            <a:noFill/>
          </p:spPr>
          <p:txBody>
            <a:bodyPr>
              <a:spAutoFit/>
            </a:bodyPr>
            <a:lstStyle/>
            <a:p>
              <a:pPr indent="-274320">
                <a:lnSpc>
                  <a:spcPct val="65000"/>
                </a:lnSpc>
                <a:spcBef>
                  <a:spcPts val="800"/>
                </a:spcBef>
                <a:buFont typeface="Wingdings" pitchFamily="2" charset="2"/>
                <a:buChar char="Ø"/>
                <a:defRPr/>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Include a social media policy in your</a:t>
              </a:r>
              <a:b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student-athlete code of conduct.</a:t>
              </a:r>
            </a:p>
            <a:p>
              <a:pPr indent="-274320">
                <a:lnSpc>
                  <a:spcPct val="65000"/>
                </a:lnSpc>
                <a:spcBef>
                  <a:spcPts val="800"/>
                </a:spcBef>
                <a:buFont typeface="Wingdings" pitchFamily="2" charset="2"/>
                <a:buChar char="Ø"/>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Begin the policy with a statement of</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purpose explaining the disruptive impact</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inappropriate social media postings on</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school, on the athletics program, and</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on the morale and success of the team.   </a:t>
              </a:r>
            </a:p>
            <a:p>
              <a:pPr indent="-274320">
                <a:lnSpc>
                  <a:spcPct val="65000"/>
                </a:lnSpc>
                <a:spcBef>
                  <a:spcPts val="800"/>
                </a:spcBef>
                <a:buFont typeface="Wingdings" pitchFamily="2" charset="2"/>
                <a:buChar char="Ø"/>
                <a:defRPr/>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Avoid generalized, morals clause type</a:t>
              </a:r>
              <a:b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language in the policy.</a:t>
              </a:r>
            </a:p>
            <a:p>
              <a:pPr indent="-274320">
                <a:lnSpc>
                  <a:spcPct val="65000"/>
                </a:lnSpc>
                <a:spcBef>
                  <a:spcPts val="800"/>
                </a:spcBef>
                <a:buFont typeface="Wingdings" pitchFamily="2" charset="2"/>
                <a:buChar char="Ø"/>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Include “participation is a privilege</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a right” language.  </a:t>
              </a:r>
            </a:p>
            <a:p>
              <a:pPr indent="-274320">
                <a:lnSpc>
                  <a:spcPct val="65000"/>
                </a:lnSpc>
                <a:spcBef>
                  <a:spcPts val="400"/>
                </a:spcBef>
                <a:buFont typeface="Wingdings" pitchFamily="2" charset="2"/>
                <a:buChar char="Ø"/>
                <a:defRPr/>
              </a:pPr>
              <a:endParaRPr lang="en-US" sz="3600" b="1" dirty="0">
                <a:solidFill>
                  <a:schemeClr val="tx2"/>
                </a:solidFill>
                <a:effectLst>
                  <a:outerShdw blurRad="38100" dist="38100" dir="2700000" algn="tl">
                    <a:srgbClr val="000000">
                      <a:alpha val="43137"/>
                    </a:srgbClr>
                  </a:outerShdw>
                </a:effectLst>
              </a:endParaRPr>
            </a:p>
            <a:p>
              <a:pPr>
                <a:defRPr/>
              </a:pPr>
              <a:endParaRPr lang="en-US" dirty="0"/>
            </a:p>
          </p:txBody>
        </p:sp>
      </p:grpSp>
    </p:spTree>
    <p:extLst>
      <p:ext uri="{BB962C8B-B14F-4D97-AF65-F5344CB8AC3E}">
        <p14:creationId xmlns:p14="http://schemas.microsoft.com/office/powerpoint/2010/main" val="1765085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4766" y="971820"/>
            <a:ext cx="11094720" cy="587018"/>
            <a:chOff x="574766" y="910857"/>
            <a:chExt cx="11094720" cy="587018"/>
          </a:xfrm>
        </p:grpSpPr>
        <p:sp>
          <p:nvSpPr>
            <p:cNvPr id="5" name="Rounded Rectangle 4"/>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4766" y="971820"/>
              <a:ext cx="11094720" cy="512000"/>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SOCIAL MEDIA POLICY RECOMMENDATIONS </a:t>
              </a:r>
              <a:endParaRPr lang="en-US" sz="3200" dirty="0"/>
            </a:p>
          </p:txBody>
        </p:sp>
      </p:grpSp>
      <p:grpSp>
        <p:nvGrpSpPr>
          <p:cNvPr id="7" name="Group 6"/>
          <p:cNvGrpSpPr/>
          <p:nvPr/>
        </p:nvGrpSpPr>
        <p:grpSpPr>
          <a:xfrm>
            <a:off x="1676400" y="1802947"/>
            <a:ext cx="8991600" cy="4800600"/>
            <a:chOff x="1676400" y="1905000"/>
            <a:chExt cx="8991600" cy="4800600"/>
          </a:xfrm>
        </p:grpSpPr>
        <p:sp>
          <p:nvSpPr>
            <p:cNvPr id="8" name="Rounded Rectangle 23">
              <a:extLst>
                <a:ext uri="{FF2B5EF4-FFF2-40B4-BE49-F238E27FC236}">
                  <a16:creationId xmlns:a16="http://schemas.microsoft.com/office/drawing/2014/main" id="{6D9C7BB8-A1D7-41EB-A3FC-AF00A17840B5}"/>
                </a:ext>
              </a:extLst>
            </p:cNvPr>
            <p:cNvSpPr>
              <a:spLocks noChangeArrowheads="1"/>
            </p:cNvSpPr>
            <p:nvPr/>
          </p:nvSpPr>
          <p:spPr bwMode="auto">
            <a:xfrm>
              <a:off x="1676400" y="1905000"/>
              <a:ext cx="8839200" cy="4800600"/>
            </a:xfrm>
            <a:prstGeom prst="roundRect">
              <a:avLst>
                <a:gd name="adj" fmla="val 16667"/>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en-US" altLang="en-US" sz="2400">
                <a:solidFill>
                  <a:srgbClr val="CC00CC"/>
                </a:solidFill>
                <a:latin typeface="Times New Roman" panose="02020603050405020304" pitchFamily="18" charset="0"/>
              </a:endParaRPr>
            </a:p>
          </p:txBody>
        </p:sp>
        <p:sp>
          <p:nvSpPr>
            <p:cNvPr id="9" name="TextBox 8">
              <a:extLst>
                <a:ext uri="{FF2B5EF4-FFF2-40B4-BE49-F238E27FC236}">
                  <a16:creationId xmlns:a16="http://schemas.microsoft.com/office/drawing/2014/main" id="{7EEB8A9A-1EB2-4E9C-85EB-1208723AB383}"/>
                </a:ext>
              </a:extLst>
            </p:cNvPr>
            <p:cNvSpPr txBox="1"/>
            <p:nvPr/>
          </p:nvSpPr>
          <p:spPr>
            <a:xfrm>
              <a:off x="2133600" y="2057401"/>
              <a:ext cx="8534400" cy="4600575"/>
            </a:xfrm>
            <a:prstGeom prst="rect">
              <a:avLst/>
            </a:prstGeom>
            <a:noFill/>
          </p:spPr>
          <p:txBody>
            <a:bodyPr>
              <a:spAutoFit/>
            </a:bodyPr>
            <a:lstStyle/>
            <a:p>
              <a:pPr indent="-274320">
                <a:lnSpc>
                  <a:spcPct val="75000"/>
                </a:lnSpc>
                <a:spcBef>
                  <a:spcPts val="600"/>
                </a:spcBef>
                <a:buFont typeface="Wingdings" pitchFamily="2" charset="2"/>
                <a:buChar char="Ø"/>
                <a:defRPr/>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Include precise language defining</a:t>
              </a:r>
              <a:b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specific prohibited behaviors:</a:t>
              </a:r>
            </a:p>
            <a:p>
              <a:pPr>
                <a:lnSpc>
                  <a:spcPct val="75000"/>
                </a:lnSpc>
                <a:spcBef>
                  <a:spcPts val="600"/>
                </a:spcBef>
                <a:defRPr/>
              </a:pPr>
              <a:r>
                <a:rPr lang="en-US" sz="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914400" lvl="1" indent="-571500">
                <a:lnSpc>
                  <a:spcPct val="75000"/>
                </a:lnSpc>
                <a:spcBef>
                  <a:spcPts val="2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Sexually explicit, profane, lewd,</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indecent, or defamatory language.</a:t>
              </a:r>
            </a:p>
            <a:p>
              <a:pPr marL="342900" lvl="1">
                <a:lnSpc>
                  <a:spcPct val="75000"/>
                </a:lnSpc>
                <a:spcBef>
                  <a:spcPts val="200"/>
                </a:spcBef>
                <a:defRPr/>
              </a:pPr>
              <a:endParaRPr lang="en-US" sz="2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lvl="1" indent="-571500">
                <a:lnSpc>
                  <a:spcPct val="75000"/>
                </a:lnSpc>
                <a:spcBef>
                  <a:spcPts val="2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Derogatory language regarding</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school personnel or other students.</a:t>
              </a:r>
            </a:p>
            <a:p>
              <a:pPr marL="342900" lvl="1">
                <a:lnSpc>
                  <a:spcPct val="75000"/>
                </a:lnSpc>
                <a:spcBef>
                  <a:spcPts val="200"/>
                </a:spcBef>
                <a:defRPr/>
              </a:pPr>
              <a:r>
                <a:rPr lang="en-US" sz="2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914400" lvl="1" indent="-571500">
                <a:lnSpc>
                  <a:spcPct val="75000"/>
                </a:lnSpc>
                <a:spcBef>
                  <a:spcPts val="2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Comments designed to harass or</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bully students/school personnel.</a:t>
              </a:r>
            </a:p>
            <a:p>
              <a:pPr marL="342900" lvl="1">
                <a:lnSpc>
                  <a:spcPct val="75000"/>
                </a:lnSpc>
                <a:spcBef>
                  <a:spcPts val="200"/>
                </a:spcBef>
                <a:defRPr/>
              </a:pPr>
              <a:r>
                <a:rPr lang="en-US" sz="2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914400" lvl="1" indent="-571500">
                <a:lnSpc>
                  <a:spcPct val="75000"/>
                </a:lnSpc>
                <a:spcBef>
                  <a:spcPts val="2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Nude/sexually-oriented/indecent</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photos/images or altered pictures. </a:t>
              </a:r>
            </a:p>
          </p:txBody>
        </p:sp>
      </p:grpSp>
    </p:spTree>
    <p:extLst>
      <p:ext uri="{BB962C8B-B14F-4D97-AF65-F5344CB8AC3E}">
        <p14:creationId xmlns:p14="http://schemas.microsoft.com/office/powerpoint/2010/main" val="536700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4766" y="997947"/>
            <a:ext cx="11094720" cy="587018"/>
            <a:chOff x="574766" y="910857"/>
            <a:chExt cx="11094720" cy="587018"/>
          </a:xfrm>
        </p:grpSpPr>
        <p:sp>
          <p:nvSpPr>
            <p:cNvPr id="5" name="Rounded Rectangle 4"/>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4766" y="971820"/>
              <a:ext cx="11094720" cy="512000"/>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SOCIAL MEDIA POLICY RECOMMENDATIONS </a:t>
              </a:r>
              <a:endParaRPr lang="en-US" sz="3200" dirty="0"/>
            </a:p>
          </p:txBody>
        </p:sp>
      </p:grpSp>
      <p:grpSp>
        <p:nvGrpSpPr>
          <p:cNvPr id="7" name="Group 6"/>
          <p:cNvGrpSpPr/>
          <p:nvPr/>
        </p:nvGrpSpPr>
        <p:grpSpPr>
          <a:xfrm>
            <a:off x="1626326" y="1839685"/>
            <a:ext cx="9296400" cy="4724400"/>
            <a:chOff x="1600200" y="2057400"/>
            <a:chExt cx="9296400" cy="4724400"/>
          </a:xfrm>
        </p:grpSpPr>
        <p:sp>
          <p:nvSpPr>
            <p:cNvPr id="8" name="Rounded Rectangle 23">
              <a:extLst>
                <a:ext uri="{FF2B5EF4-FFF2-40B4-BE49-F238E27FC236}">
                  <a16:creationId xmlns:a16="http://schemas.microsoft.com/office/drawing/2014/main" id="{DBE196DA-230F-4D9B-9629-16462569288B}"/>
                </a:ext>
              </a:extLst>
            </p:cNvPr>
            <p:cNvSpPr>
              <a:spLocks noChangeArrowheads="1"/>
            </p:cNvSpPr>
            <p:nvPr/>
          </p:nvSpPr>
          <p:spPr bwMode="auto">
            <a:xfrm>
              <a:off x="1600200" y="2057400"/>
              <a:ext cx="8991600" cy="4724400"/>
            </a:xfrm>
            <a:prstGeom prst="roundRect">
              <a:avLst>
                <a:gd name="adj" fmla="val 16667"/>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en-US" altLang="en-US" sz="2400">
                <a:solidFill>
                  <a:srgbClr val="CC00CC"/>
                </a:solidFill>
                <a:latin typeface="Times New Roman" panose="02020603050405020304" pitchFamily="18" charset="0"/>
              </a:endParaRPr>
            </a:p>
          </p:txBody>
        </p:sp>
        <p:sp>
          <p:nvSpPr>
            <p:cNvPr id="9" name="TextBox 8">
              <a:extLst>
                <a:ext uri="{FF2B5EF4-FFF2-40B4-BE49-F238E27FC236}">
                  <a16:creationId xmlns:a16="http://schemas.microsoft.com/office/drawing/2014/main" id="{3E027841-0995-4E06-ADF7-9B31BD84CC49}"/>
                </a:ext>
              </a:extLst>
            </p:cNvPr>
            <p:cNvSpPr txBox="1"/>
            <p:nvPr/>
          </p:nvSpPr>
          <p:spPr>
            <a:xfrm>
              <a:off x="1981200" y="2241550"/>
              <a:ext cx="8915400" cy="4464050"/>
            </a:xfrm>
            <a:prstGeom prst="rect">
              <a:avLst/>
            </a:prstGeom>
            <a:noFill/>
          </p:spPr>
          <p:txBody>
            <a:bodyPr>
              <a:spAutoFit/>
            </a:bodyPr>
            <a:lstStyle/>
            <a:p>
              <a:pPr indent="-274320">
                <a:lnSpc>
                  <a:spcPct val="65000"/>
                </a:lnSpc>
                <a:spcBef>
                  <a:spcPts val="400"/>
                </a:spcBef>
                <a:buFont typeface="Wingdings" pitchFamily="2" charset="2"/>
                <a:buChar char="Ø"/>
                <a:defRPr/>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 all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on-campus</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connections</a:t>
              </a:r>
              <a:b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off-campus</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violations of the policy.</a:t>
              </a:r>
            </a:p>
            <a:p>
              <a:pPr marL="914400" lvl="1" indent="-571500">
                <a:lnSpc>
                  <a:spcPct val="65000"/>
                </a:lnSpc>
                <a:spcBef>
                  <a:spcPts val="8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Use of school computers to view</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off-campus postings.</a:t>
              </a:r>
            </a:p>
            <a:p>
              <a:pPr marL="914400" lvl="1" indent="-571500">
                <a:lnSpc>
                  <a:spcPct val="65000"/>
                </a:lnSpc>
                <a:spcBef>
                  <a:spcPts val="8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Extent of students accessing posts</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school on their own devices.</a:t>
              </a:r>
            </a:p>
            <a:p>
              <a:pPr marL="914400" lvl="1" indent="-571500">
                <a:lnSpc>
                  <a:spcPct val="65000"/>
                </a:lnSpc>
                <a:spcBef>
                  <a:spcPts val="8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Distribution of hard copies of </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posts on school property.</a:t>
              </a:r>
            </a:p>
            <a:p>
              <a:pPr marL="914400" lvl="1" indent="-571500">
                <a:lnSpc>
                  <a:spcPct val="65000"/>
                </a:lnSpc>
                <a:spcBef>
                  <a:spcPts val="8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Extent of re-communication on</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campus of the content of the</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original posts.</a:t>
              </a:r>
              <a:r>
                <a:rPr lang="en-US" sz="36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13618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4766" y="954402"/>
            <a:ext cx="11094720" cy="587018"/>
            <a:chOff x="574766" y="910857"/>
            <a:chExt cx="11094720" cy="587018"/>
          </a:xfrm>
        </p:grpSpPr>
        <p:sp>
          <p:nvSpPr>
            <p:cNvPr id="5" name="Rounded Rectangle 4"/>
            <p:cNvSpPr/>
            <p:nvPr/>
          </p:nvSpPr>
          <p:spPr>
            <a:xfrm>
              <a:off x="705394" y="910857"/>
              <a:ext cx="10903131" cy="58701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4766" y="971820"/>
              <a:ext cx="11094720" cy="512000"/>
            </a:xfrm>
            <a:prstGeom prst="rect">
              <a:avLst/>
            </a:prstGeom>
          </p:spPr>
          <p:txBody>
            <a:bodyPr wrap="square">
              <a:spAutoFit/>
            </a:bodyPr>
            <a:lstStyle/>
            <a:p>
              <a:pPr algn="ctr">
                <a:lnSpc>
                  <a:spcPct val="85000"/>
                </a:lnSpc>
                <a:defRPr/>
              </a:pPr>
              <a:r>
                <a:rPr lang="en-US" sz="32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SOCIAL MEDIA POLICY RECOMMENDATIONS </a:t>
              </a:r>
              <a:endParaRPr lang="en-US" sz="3200" dirty="0"/>
            </a:p>
          </p:txBody>
        </p:sp>
      </p:grpSp>
      <p:grpSp>
        <p:nvGrpSpPr>
          <p:cNvPr id="7" name="Group 6"/>
          <p:cNvGrpSpPr/>
          <p:nvPr/>
        </p:nvGrpSpPr>
        <p:grpSpPr>
          <a:xfrm>
            <a:off x="1693818" y="1789612"/>
            <a:ext cx="8991600" cy="4724400"/>
            <a:chOff x="1676400" y="1981200"/>
            <a:chExt cx="8991600" cy="4724400"/>
          </a:xfrm>
        </p:grpSpPr>
        <p:sp>
          <p:nvSpPr>
            <p:cNvPr id="8" name="Rounded Rectangle 23">
              <a:extLst>
                <a:ext uri="{FF2B5EF4-FFF2-40B4-BE49-F238E27FC236}">
                  <a16:creationId xmlns:a16="http://schemas.microsoft.com/office/drawing/2014/main" id="{8C55F853-D5C8-42D2-A4D4-147099FE5518}"/>
                </a:ext>
              </a:extLst>
            </p:cNvPr>
            <p:cNvSpPr>
              <a:spLocks noChangeArrowheads="1"/>
            </p:cNvSpPr>
            <p:nvPr/>
          </p:nvSpPr>
          <p:spPr bwMode="auto">
            <a:xfrm>
              <a:off x="1676400" y="1981200"/>
              <a:ext cx="8915400" cy="4724400"/>
            </a:xfrm>
            <a:prstGeom prst="roundRect">
              <a:avLst>
                <a:gd name="adj" fmla="val 16667"/>
              </a:avLst>
            </a:prstGeom>
            <a:blipFill dpi="0" rotWithShape="1">
              <a:blip r:embed="rId2"/>
              <a:srcRect/>
              <a:tile tx="0" ty="0" sx="100000" sy="100000" flip="none" algn="tl"/>
            </a:blipFill>
            <a:ln w="12700" algn="ctr">
              <a:solidFill>
                <a:schemeClr val="tx1"/>
              </a:solidFill>
              <a:round/>
              <a:headEnd type="none" w="sm" len="sm"/>
              <a:tailEnd type="none" w="sm" len="sm"/>
            </a:ln>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en-US" altLang="en-US" sz="2400">
                <a:solidFill>
                  <a:srgbClr val="CC00CC"/>
                </a:solidFill>
                <a:latin typeface="Times New Roman" panose="02020603050405020304" pitchFamily="18" charset="0"/>
              </a:endParaRPr>
            </a:p>
          </p:txBody>
        </p:sp>
        <p:sp>
          <p:nvSpPr>
            <p:cNvPr id="9" name="TextBox 8">
              <a:extLst>
                <a:ext uri="{FF2B5EF4-FFF2-40B4-BE49-F238E27FC236}">
                  <a16:creationId xmlns:a16="http://schemas.microsoft.com/office/drawing/2014/main" id="{BCD6AD98-8280-4FE7-B4DB-BDB3F6E13DB3}"/>
                </a:ext>
              </a:extLst>
            </p:cNvPr>
            <p:cNvSpPr txBox="1"/>
            <p:nvPr/>
          </p:nvSpPr>
          <p:spPr>
            <a:xfrm>
              <a:off x="1905000" y="2133601"/>
              <a:ext cx="8763000" cy="4564063"/>
            </a:xfrm>
            <a:prstGeom prst="rect">
              <a:avLst/>
            </a:prstGeom>
            <a:noFill/>
          </p:spPr>
          <p:txBody>
            <a:bodyPr>
              <a:spAutoFit/>
            </a:bodyPr>
            <a:lstStyle/>
            <a:p>
              <a:pPr indent="-274320">
                <a:lnSpc>
                  <a:spcPct val="70000"/>
                </a:lnSpc>
                <a:spcBef>
                  <a:spcPts val="400"/>
                </a:spcBef>
                <a:buFont typeface="Wingdings" pitchFamily="2" charset="2"/>
                <a:buChar char="Ø"/>
                <a:defRPr/>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 all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on-campus</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disruptive </a:t>
              </a:r>
              <a:b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impacts of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off-campus</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postings.</a:t>
              </a:r>
            </a:p>
            <a:p>
              <a:pPr marL="914400" lvl="1" indent="-571500">
                <a:lnSpc>
                  <a:spcPct val="70000"/>
                </a:lnSpc>
                <a:spcBef>
                  <a:spcPts val="4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Disruptions that occur in class or</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during curricular activities.</a:t>
              </a:r>
            </a:p>
            <a:p>
              <a:pPr marL="914400" lvl="1" indent="-571500">
                <a:lnSpc>
                  <a:spcPct val="70000"/>
                </a:lnSpc>
                <a:spcBef>
                  <a:spcPts val="4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Disruptions that occur anywhere</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on school property or at school events.</a:t>
              </a:r>
            </a:p>
            <a:p>
              <a:pPr marL="914400" lvl="1" indent="-571500">
                <a:lnSpc>
                  <a:spcPct val="70000"/>
                </a:lnSpc>
                <a:spcBef>
                  <a:spcPts val="4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Disruptions that constitute in any</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way harassment or bullying.</a:t>
              </a:r>
            </a:p>
            <a:p>
              <a:pPr marL="914400" lvl="1" indent="-571500">
                <a:lnSpc>
                  <a:spcPct val="70000"/>
                </a:lnSpc>
                <a:spcBef>
                  <a:spcPts val="400"/>
                </a:spcBef>
                <a:buFont typeface="Wingdings" pitchFamily="2" charset="2"/>
                <a:buChar char="§"/>
                <a:defRPr/>
              </a:pP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Disruptions to sports teams that</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impact morale, discipline, or team</a:t>
              </a:r>
              <a:b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rgbClr val="33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cohesiveness. </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3020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035165-8A8E-834E-9EDE-5DA4D42D503C}"/>
              </a:ext>
            </a:extLst>
          </p:cNvPr>
          <p:cNvSpPr>
            <a:spLocks noGrp="1"/>
          </p:cNvSpPr>
          <p:nvPr>
            <p:ph type="title"/>
          </p:nvPr>
        </p:nvSpPr>
        <p:spPr>
          <a:xfrm>
            <a:off x="2612571" y="2043663"/>
            <a:ext cx="6537991" cy="2031055"/>
          </a:xfrm>
        </p:spPr>
        <p:txBody>
          <a:bodyPr vert="horz" lIns="91440" tIns="45720" rIns="91440" bIns="45720" rtlCol="0" anchor="b">
            <a:normAutofit/>
          </a:bodyPr>
          <a:lstStyle/>
          <a:p>
            <a:r>
              <a:rPr lang="en-US" sz="5100" b="1" kern="1200" dirty="0">
                <a:solidFill>
                  <a:srgbClr val="FFFFFF"/>
                </a:solidFill>
                <a:latin typeface="+mn-lt"/>
                <a:ea typeface="+mj-ea"/>
                <a:cs typeface="+mj-cs"/>
              </a:rPr>
              <a:t>General Issues Facing Athletic Departments</a:t>
            </a:r>
          </a:p>
        </p:txBody>
      </p:sp>
    </p:spTree>
    <p:extLst>
      <p:ext uri="{BB962C8B-B14F-4D97-AF65-F5344CB8AC3E}">
        <p14:creationId xmlns:p14="http://schemas.microsoft.com/office/powerpoint/2010/main" val="1353300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165-8A8E-834E-9EDE-5DA4D42D503C}"/>
              </a:ext>
            </a:extLst>
          </p:cNvPr>
          <p:cNvSpPr>
            <a:spLocks noGrp="1"/>
          </p:cNvSpPr>
          <p:nvPr>
            <p:ph type="title"/>
          </p:nvPr>
        </p:nvSpPr>
        <p:spPr>
          <a:xfrm>
            <a:off x="594360" y="571644"/>
            <a:ext cx="10972800" cy="731838"/>
          </a:xfrm>
        </p:spPr>
        <p:txBody>
          <a:bodyPr/>
          <a:lstStyle/>
          <a:p>
            <a:r>
              <a:rPr lang="en-US" dirty="0"/>
              <a:t>General Issues Facing Athletic Departments</a:t>
            </a:r>
          </a:p>
        </p:txBody>
      </p:sp>
      <p:sp>
        <p:nvSpPr>
          <p:cNvPr id="3" name="Content Placeholder 2">
            <a:extLst>
              <a:ext uri="{FF2B5EF4-FFF2-40B4-BE49-F238E27FC236}">
                <a16:creationId xmlns:a16="http://schemas.microsoft.com/office/drawing/2014/main" id="{E24F790D-C10E-B243-AF2C-7F96DF23E221}"/>
              </a:ext>
            </a:extLst>
          </p:cNvPr>
          <p:cNvSpPr>
            <a:spLocks noGrp="1"/>
          </p:cNvSpPr>
          <p:nvPr>
            <p:ph idx="1"/>
          </p:nvPr>
        </p:nvSpPr>
        <p:spPr>
          <a:xfrm>
            <a:off x="609600" y="1303482"/>
            <a:ext cx="10972800" cy="5406076"/>
          </a:xfrm>
        </p:spPr>
        <p:txBody>
          <a:bodyPr/>
          <a:lstStyle/>
          <a:p>
            <a:pPr algn="ctr"/>
            <a:r>
              <a:rPr lang="en-US" sz="3200" b="1" u="sng" dirty="0"/>
              <a:t>Vaping &amp; Due Process</a:t>
            </a:r>
          </a:p>
          <a:p>
            <a:r>
              <a:rPr lang="en-US" i="1" u="sng" dirty="0"/>
              <a:t>L.H. v. Lawrenceburg Community School Corporation </a:t>
            </a:r>
            <a:r>
              <a:rPr lang="en-US" dirty="0"/>
              <a:t>(2019)</a:t>
            </a:r>
          </a:p>
          <a:p>
            <a:pPr algn="just"/>
            <a:r>
              <a:rPr lang="en-US" sz="2400" dirty="0"/>
              <a:t>Superior Court judge ruled that the district did not violate the due process rights of a football player caught with a vape pen in violation of the student-athlete code of conduct regarding possession of alcohol, tobacco, or drugs by suspending him for five of the team’s nine games scheduled for the 2019 season.</a:t>
            </a:r>
          </a:p>
          <a:p>
            <a:r>
              <a:rPr lang="en-US" i="1" u="sng" dirty="0"/>
              <a:t>Vega v. North Canto Central School District </a:t>
            </a:r>
            <a:r>
              <a:rPr lang="en-US" dirty="0"/>
              <a:t>(2019)</a:t>
            </a:r>
          </a:p>
          <a:p>
            <a:pPr algn="just"/>
            <a:r>
              <a:rPr lang="en-US" sz="2400" dirty="0"/>
              <a:t>A state trial court refused a request to rehear its October 2017 dismissal of a suit by a high school football player who was attempting to challenge his suspension for the remainder of the season for violating the chemical abuse provisions in his school’s  Student-Athlete Code of Conduct, a policy that explicitly covered tobacco and the possession or use of all tobacco-related products, including e-cigarettes, vape pens, and JUULs. </a:t>
            </a:r>
          </a:p>
        </p:txBody>
      </p:sp>
    </p:spTree>
    <p:extLst>
      <p:ext uri="{BB962C8B-B14F-4D97-AF65-F5344CB8AC3E}">
        <p14:creationId xmlns:p14="http://schemas.microsoft.com/office/powerpoint/2010/main" val="33459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35DE0A-5069-4D3B-A97E-9CD857B0A6CC}"/>
              </a:ext>
            </a:extLst>
          </p:cNvPr>
          <p:cNvPicPr>
            <a:picLocks noChangeAspect="1"/>
          </p:cNvPicPr>
          <p:nvPr/>
        </p:nvPicPr>
        <p:blipFill rotWithShape="1">
          <a:blip r:embed="rId2"/>
          <a:srcRect r="13732"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38F239-B4E5-BA44-8FCC-B3CC0726722C}"/>
              </a:ext>
            </a:extLst>
          </p:cNvPr>
          <p:cNvSpPr>
            <a:spLocks noGrp="1"/>
          </p:cNvSpPr>
          <p:nvPr>
            <p:ph type="title"/>
          </p:nvPr>
        </p:nvSpPr>
        <p:spPr>
          <a:xfrm>
            <a:off x="477980" y="1122363"/>
            <a:ext cx="5770419" cy="3204134"/>
          </a:xfrm>
        </p:spPr>
        <p:txBody>
          <a:bodyPr vert="horz" lIns="91440" tIns="45720" rIns="91440" bIns="45720" rtlCol="0" anchor="b">
            <a:normAutofit/>
          </a:bodyPr>
          <a:lstStyle/>
          <a:p>
            <a:r>
              <a:rPr lang="en-US" sz="5400" b="1" dirty="0">
                <a:latin typeface="+mn-lt"/>
              </a:rPr>
              <a:t>Hazing in Athletics &amp; Locker Room Supervision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00521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165-8A8E-834E-9EDE-5DA4D42D503C}"/>
              </a:ext>
            </a:extLst>
          </p:cNvPr>
          <p:cNvSpPr>
            <a:spLocks noGrp="1"/>
          </p:cNvSpPr>
          <p:nvPr>
            <p:ph type="title"/>
          </p:nvPr>
        </p:nvSpPr>
        <p:spPr>
          <a:xfrm>
            <a:off x="609600" y="617517"/>
            <a:ext cx="10972800" cy="534389"/>
          </a:xfrm>
        </p:spPr>
        <p:txBody>
          <a:bodyPr/>
          <a:lstStyle/>
          <a:p>
            <a:r>
              <a:rPr lang="en-US" dirty="0"/>
              <a:t>General Issues Facing Athletic Departments</a:t>
            </a:r>
          </a:p>
        </p:txBody>
      </p:sp>
      <p:sp>
        <p:nvSpPr>
          <p:cNvPr id="3" name="Content Placeholder 2">
            <a:extLst>
              <a:ext uri="{FF2B5EF4-FFF2-40B4-BE49-F238E27FC236}">
                <a16:creationId xmlns:a16="http://schemas.microsoft.com/office/drawing/2014/main" id="{E24F790D-C10E-B243-AF2C-7F96DF23E221}"/>
              </a:ext>
            </a:extLst>
          </p:cNvPr>
          <p:cNvSpPr>
            <a:spLocks noGrp="1"/>
          </p:cNvSpPr>
          <p:nvPr>
            <p:ph idx="1"/>
          </p:nvPr>
        </p:nvSpPr>
        <p:spPr>
          <a:xfrm>
            <a:off x="609600" y="1306286"/>
            <a:ext cx="10972800" cy="5308270"/>
          </a:xfrm>
        </p:spPr>
        <p:txBody>
          <a:bodyPr/>
          <a:lstStyle/>
          <a:p>
            <a:pPr algn="ctr"/>
            <a:r>
              <a:rPr lang="en-US" sz="3600" b="1" u="sng" dirty="0"/>
              <a:t>Religion and Prayer</a:t>
            </a:r>
          </a:p>
          <a:p>
            <a:pPr algn="ctr"/>
            <a:endParaRPr lang="en-US" sz="1600" dirty="0"/>
          </a:p>
          <a:p>
            <a:r>
              <a:rPr lang="en-US" sz="3200" i="1" u="sng" dirty="0"/>
              <a:t>Kennedy v. Bremerton School District </a:t>
            </a:r>
            <a:r>
              <a:rPr lang="en-US" sz="3200" dirty="0"/>
              <a:t>(2020)</a:t>
            </a:r>
          </a:p>
          <a:p>
            <a:r>
              <a:rPr lang="en-US" sz="3200" dirty="0"/>
              <a:t>A U.S. District Court judge ruled against an attempt by former Bremerton High School coach Joe Kennedy to resurrect his freedom of religious expression lawsuit.  </a:t>
            </a:r>
          </a:p>
          <a:p>
            <a:endParaRPr lang="en-US" sz="1600" dirty="0"/>
          </a:p>
          <a:p>
            <a:r>
              <a:rPr lang="en-US" sz="3200" i="1" u="sng" dirty="0"/>
              <a:t>Santa Fe ISD, Doe </a:t>
            </a:r>
            <a:r>
              <a:rPr lang="en-US" sz="3200" dirty="0"/>
              <a:t>(2000)</a:t>
            </a:r>
          </a:p>
          <a:p>
            <a:r>
              <a:rPr lang="en-US" sz="3200" dirty="0"/>
              <a:t>A U.S. Supreme Court ruling in which the Court held that prayer at sports events sponsored by “state actors” violates the Establishment Clause of the First Amendment.</a:t>
            </a:r>
          </a:p>
        </p:txBody>
      </p:sp>
    </p:spTree>
    <p:extLst>
      <p:ext uri="{BB962C8B-B14F-4D97-AF65-F5344CB8AC3E}">
        <p14:creationId xmlns:p14="http://schemas.microsoft.com/office/powerpoint/2010/main" val="193308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165-8A8E-834E-9EDE-5DA4D42D503C}"/>
              </a:ext>
            </a:extLst>
          </p:cNvPr>
          <p:cNvSpPr>
            <a:spLocks noGrp="1"/>
          </p:cNvSpPr>
          <p:nvPr>
            <p:ph type="title"/>
          </p:nvPr>
        </p:nvSpPr>
        <p:spPr>
          <a:xfrm>
            <a:off x="609600" y="605642"/>
            <a:ext cx="10972800" cy="653142"/>
          </a:xfrm>
        </p:spPr>
        <p:txBody>
          <a:bodyPr/>
          <a:lstStyle/>
          <a:p>
            <a:r>
              <a:rPr lang="en-US" dirty="0"/>
              <a:t>General Issues Facing Athletic Departments</a:t>
            </a:r>
          </a:p>
        </p:txBody>
      </p:sp>
      <p:sp>
        <p:nvSpPr>
          <p:cNvPr id="3" name="Content Placeholder 2">
            <a:extLst>
              <a:ext uri="{FF2B5EF4-FFF2-40B4-BE49-F238E27FC236}">
                <a16:creationId xmlns:a16="http://schemas.microsoft.com/office/drawing/2014/main" id="{E24F790D-C10E-B243-AF2C-7F96DF23E221}"/>
              </a:ext>
            </a:extLst>
          </p:cNvPr>
          <p:cNvSpPr>
            <a:spLocks noGrp="1"/>
          </p:cNvSpPr>
          <p:nvPr>
            <p:ph idx="1"/>
          </p:nvPr>
        </p:nvSpPr>
        <p:spPr>
          <a:xfrm>
            <a:off x="395844" y="1555668"/>
            <a:ext cx="11348852" cy="4952009"/>
          </a:xfrm>
        </p:spPr>
        <p:txBody>
          <a:bodyPr/>
          <a:lstStyle/>
          <a:p>
            <a:pPr algn="ctr"/>
            <a:r>
              <a:rPr lang="en-US" sz="3600" b="1" u="sng" dirty="0"/>
              <a:t>COVID 19 and Return to Play</a:t>
            </a:r>
          </a:p>
          <a:p>
            <a:endParaRPr lang="en-US" sz="1800" dirty="0"/>
          </a:p>
          <a:p>
            <a:pPr marL="457200" indent="-457200">
              <a:buFont typeface="Arial" panose="020B0604020202020204" pitchFamily="34" charset="0"/>
              <a:buChar char="•"/>
            </a:pPr>
            <a:r>
              <a:rPr lang="en-US" sz="3200" dirty="0"/>
              <a:t>NFHS – “Guidance For Opening Up High School Athletics and Activities” </a:t>
            </a:r>
          </a:p>
          <a:p>
            <a:pPr marL="457200" indent="-457200">
              <a:buFont typeface="Arial" panose="020B0604020202020204" pitchFamily="34" charset="0"/>
              <a:buChar char="•"/>
            </a:pPr>
            <a:r>
              <a:rPr lang="en-US" sz="3200" dirty="0"/>
              <a:t>School District Policies </a:t>
            </a:r>
          </a:p>
          <a:p>
            <a:pPr marL="457200" indent="-457200">
              <a:buFont typeface="Arial" panose="020B0604020202020204" pitchFamily="34" charset="0"/>
              <a:buChar char="•"/>
            </a:pPr>
            <a:r>
              <a:rPr lang="en-US" sz="3200" dirty="0"/>
              <a:t>Federal, State and Local Policies</a:t>
            </a:r>
          </a:p>
          <a:p>
            <a:pPr marL="457200" indent="-457200">
              <a:buFont typeface="Arial" panose="020B0604020202020204" pitchFamily="34" charset="0"/>
              <a:buChar char="•"/>
            </a:pPr>
            <a:r>
              <a:rPr lang="en-US" sz="3200" dirty="0"/>
              <a:t>Who is part of the process?   School Board, Superintendent, Athletic Director, Coaches, Support Staff, etc.</a:t>
            </a:r>
          </a:p>
          <a:p>
            <a:endParaRPr lang="en-US" dirty="0"/>
          </a:p>
          <a:p>
            <a:endParaRPr lang="en-US" dirty="0"/>
          </a:p>
        </p:txBody>
      </p:sp>
    </p:spTree>
    <p:extLst>
      <p:ext uri="{BB962C8B-B14F-4D97-AF65-F5344CB8AC3E}">
        <p14:creationId xmlns:p14="http://schemas.microsoft.com/office/powerpoint/2010/main" val="107135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71A4-7B2E-ED4B-A973-328A41212929}"/>
              </a:ext>
            </a:extLst>
          </p:cNvPr>
          <p:cNvSpPr>
            <a:spLocks noGrp="1"/>
          </p:cNvSpPr>
          <p:nvPr>
            <p:ph type="title"/>
          </p:nvPr>
        </p:nvSpPr>
        <p:spPr>
          <a:xfrm>
            <a:off x="609600" y="676894"/>
            <a:ext cx="10972800" cy="570015"/>
          </a:xfrm>
        </p:spPr>
        <p:txBody>
          <a:bodyPr/>
          <a:lstStyle/>
          <a:p>
            <a:r>
              <a:rPr lang="en-US" b="1" dirty="0">
                <a:latin typeface="+mn-lt"/>
              </a:rPr>
              <a:t>RESOURCES</a:t>
            </a:r>
          </a:p>
        </p:txBody>
      </p:sp>
      <p:sp>
        <p:nvSpPr>
          <p:cNvPr id="3" name="Content Placeholder 2">
            <a:extLst>
              <a:ext uri="{FF2B5EF4-FFF2-40B4-BE49-F238E27FC236}">
                <a16:creationId xmlns:a16="http://schemas.microsoft.com/office/drawing/2014/main" id="{A270F463-519F-7046-9092-D1724486B053}"/>
              </a:ext>
            </a:extLst>
          </p:cNvPr>
          <p:cNvSpPr>
            <a:spLocks noGrp="1"/>
          </p:cNvSpPr>
          <p:nvPr>
            <p:ph idx="1"/>
          </p:nvPr>
        </p:nvSpPr>
        <p:spPr>
          <a:xfrm>
            <a:off x="1128155" y="1448790"/>
            <a:ext cx="10652167" cy="4916384"/>
          </a:xfrm>
        </p:spPr>
        <p:txBody>
          <a:bodyPr/>
          <a:lstStyle/>
          <a:p>
            <a:r>
              <a:rPr lang="en-US" sz="3600" dirty="0"/>
              <a:t>NIAAA LTI Legal Courses (4)  </a:t>
            </a:r>
            <a:r>
              <a:rPr lang="en-US" sz="3600" dirty="0">
                <a:hlinkClick r:id="rId2"/>
              </a:rPr>
              <a:t>www.nfhs.org</a:t>
            </a:r>
            <a:r>
              <a:rPr lang="en-US" sz="3600" dirty="0"/>
              <a:t> </a:t>
            </a:r>
          </a:p>
          <a:p>
            <a:r>
              <a:rPr lang="en-US" sz="3600" dirty="0"/>
              <a:t>NFHS Learn Courses   </a:t>
            </a:r>
            <a:r>
              <a:rPr lang="en-US" sz="3600" dirty="0">
                <a:hlinkClick r:id="rId3"/>
              </a:rPr>
              <a:t>www.NFHSLearn.org</a:t>
            </a:r>
            <a:r>
              <a:rPr lang="en-US" sz="3600" dirty="0"/>
              <a:t> </a:t>
            </a:r>
          </a:p>
          <a:p>
            <a:r>
              <a:rPr lang="en-US" sz="3600" dirty="0"/>
              <a:t>Common Sense (social media) </a:t>
            </a:r>
            <a:r>
              <a:rPr lang="en-US" dirty="0">
                <a:hlinkClick r:id="rId4"/>
              </a:rPr>
              <a:t>www.commonsensemedia.org</a:t>
            </a:r>
            <a:r>
              <a:rPr lang="en-US" dirty="0"/>
              <a:t> </a:t>
            </a:r>
            <a:endParaRPr lang="en-US" sz="3600" dirty="0"/>
          </a:p>
          <a:p>
            <a:r>
              <a:rPr lang="en-US" sz="3600" dirty="0"/>
              <a:t>US Center for Safe Sport  </a:t>
            </a:r>
            <a:r>
              <a:rPr lang="en-US" sz="3200" dirty="0"/>
              <a:t>  </a:t>
            </a:r>
            <a:r>
              <a:rPr lang="en-US" sz="3200" dirty="0">
                <a:hlinkClick r:id="rId5"/>
              </a:rPr>
              <a:t>www.uscenterforsafesport.org</a:t>
            </a:r>
            <a:r>
              <a:rPr lang="en-US" sz="3200" dirty="0"/>
              <a:t> </a:t>
            </a:r>
          </a:p>
          <a:p>
            <a:r>
              <a:rPr lang="en-US" sz="3200" dirty="0"/>
              <a:t>Your State Athletic Association</a:t>
            </a:r>
          </a:p>
          <a:p>
            <a:r>
              <a:rPr lang="en-US" sz="3200" dirty="0"/>
              <a:t>Your State Athletic Administrator’s Association</a:t>
            </a:r>
          </a:p>
          <a:p>
            <a:r>
              <a:rPr lang="en-US" sz="3200" dirty="0"/>
              <a:t>Your State Department of Education</a:t>
            </a:r>
          </a:p>
          <a:p>
            <a:r>
              <a:rPr lang="en-US" sz="3600" dirty="0"/>
              <a:t>School District Policies</a:t>
            </a:r>
          </a:p>
          <a:p>
            <a:endParaRPr lang="en-US" sz="3600" dirty="0"/>
          </a:p>
          <a:p>
            <a:endParaRPr lang="en-US" sz="3600" dirty="0"/>
          </a:p>
          <a:p>
            <a:endParaRPr lang="en-US" sz="3600" dirty="0"/>
          </a:p>
          <a:p>
            <a:endParaRPr lang="en-US" dirty="0"/>
          </a:p>
        </p:txBody>
      </p:sp>
    </p:spTree>
    <p:extLst>
      <p:ext uri="{BB962C8B-B14F-4D97-AF65-F5344CB8AC3E}">
        <p14:creationId xmlns:p14="http://schemas.microsoft.com/office/powerpoint/2010/main" val="1146993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165-8A8E-834E-9EDE-5DA4D42D503C}"/>
              </a:ext>
            </a:extLst>
          </p:cNvPr>
          <p:cNvSpPr>
            <a:spLocks noGrp="1"/>
          </p:cNvSpPr>
          <p:nvPr>
            <p:ph type="title"/>
          </p:nvPr>
        </p:nvSpPr>
        <p:spPr>
          <a:xfrm>
            <a:off x="838200" y="5534025"/>
            <a:ext cx="10515600" cy="1282700"/>
          </a:xfrm>
        </p:spPr>
        <p:txBody>
          <a:bodyPr vert="horz" lIns="91440" tIns="45720" rIns="91440" bIns="45720" rtlCol="0" anchor="ctr">
            <a:normAutofit fontScale="90000"/>
          </a:bodyPr>
          <a:lstStyle/>
          <a:p>
            <a:pPr algn="ctr"/>
            <a:r>
              <a:rPr lang="en-US" b="1" i="1" dirty="0">
                <a:latin typeface="+mn-lt"/>
              </a:rPr>
              <a:t>Thank you for all that you do for kids!</a:t>
            </a:r>
            <a:br>
              <a:rPr lang="en-US" b="1" i="1" dirty="0">
                <a:latin typeface="+mn-lt"/>
              </a:rPr>
            </a:br>
            <a:r>
              <a:rPr lang="en-US" b="1" dirty="0">
                <a:latin typeface="+mn-lt"/>
              </a:rPr>
              <a:t>Education-Based Athletics!</a:t>
            </a:r>
          </a:p>
        </p:txBody>
      </p:sp>
      <p:pic>
        <p:nvPicPr>
          <p:cNvPr id="6" name="Content Placeholder 4">
            <a:extLst>
              <a:ext uri="{FF2B5EF4-FFF2-40B4-BE49-F238E27FC236}">
                <a16:creationId xmlns:a16="http://schemas.microsoft.com/office/drawing/2014/main" id="{DC02D4E1-C82A-E64E-8052-6F8BC40D9923}"/>
              </a:ext>
            </a:extLst>
          </p:cNvPr>
          <p:cNvPicPr>
            <a:picLocks noGrp="1" noChangeAspect="1"/>
          </p:cNvPicPr>
          <p:nvPr>
            <p:ph sz="half" idx="1"/>
          </p:nvPr>
        </p:nvPicPr>
        <p:blipFill>
          <a:blip r:embed="rId2"/>
          <a:stretch>
            <a:fillRect/>
          </a:stretch>
        </p:blipFill>
        <p:spPr>
          <a:xfrm>
            <a:off x="332509" y="41275"/>
            <a:ext cx="5522026" cy="5313363"/>
          </a:xfrm>
          <a:prstGeom prst="rect">
            <a:avLst/>
          </a:prstGeom>
        </p:spPr>
      </p:pic>
      <p:pic>
        <p:nvPicPr>
          <p:cNvPr id="7" name="Content Placeholder 4" descr="A sign on the side of a building&#10;&#10;Description automatically generated">
            <a:extLst>
              <a:ext uri="{FF2B5EF4-FFF2-40B4-BE49-F238E27FC236}">
                <a16:creationId xmlns:a16="http://schemas.microsoft.com/office/drawing/2014/main" id="{6537BAAC-4C78-CE46-BB27-C59B8A53F9C9}"/>
              </a:ext>
            </a:extLst>
          </p:cNvPr>
          <p:cNvPicPr>
            <a:picLocks noGrp="1" noChangeAspect="1"/>
          </p:cNvPicPr>
          <p:nvPr>
            <p:ph sz="half" idx="2"/>
          </p:nvPr>
        </p:nvPicPr>
        <p:blipFill rotWithShape="1">
          <a:blip r:embed="rId3"/>
          <a:srcRect t="6385" r="2" b="2598"/>
          <a:stretch/>
        </p:blipFill>
        <p:spPr>
          <a:xfrm>
            <a:off x="6056416" y="41275"/>
            <a:ext cx="5846763" cy="5313363"/>
          </a:xfrm>
          <a:prstGeom prst="rect">
            <a:avLst/>
          </a:prstGeom>
        </p:spPr>
      </p:pic>
    </p:spTree>
    <p:extLst>
      <p:ext uri="{BB962C8B-B14F-4D97-AF65-F5344CB8AC3E}">
        <p14:creationId xmlns:p14="http://schemas.microsoft.com/office/powerpoint/2010/main" val="285308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71A4-7B2E-ED4B-A973-328A41212929}"/>
              </a:ext>
            </a:extLst>
          </p:cNvPr>
          <p:cNvSpPr>
            <a:spLocks noGrp="1"/>
          </p:cNvSpPr>
          <p:nvPr>
            <p:ph type="title"/>
          </p:nvPr>
        </p:nvSpPr>
        <p:spPr>
          <a:xfrm>
            <a:off x="609600" y="685800"/>
            <a:ext cx="10972800" cy="670560"/>
          </a:xfrm>
        </p:spPr>
        <p:txBody>
          <a:bodyPr/>
          <a:lstStyle/>
          <a:p>
            <a:r>
              <a:rPr lang="en-US" b="1" dirty="0">
                <a:latin typeface="+mn-lt"/>
              </a:rPr>
              <a:t>Thank You!</a:t>
            </a:r>
          </a:p>
        </p:txBody>
      </p:sp>
      <p:sp>
        <p:nvSpPr>
          <p:cNvPr id="3" name="Content Placeholder 2">
            <a:extLst>
              <a:ext uri="{FF2B5EF4-FFF2-40B4-BE49-F238E27FC236}">
                <a16:creationId xmlns:a16="http://schemas.microsoft.com/office/drawing/2014/main" id="{A270F463-519F-7046-9092-D1724486B053}"/>
              </a:ext>
            </a:extLst>
          </p:cNvPr>
          <p:cNvSpPr>
            <a:spLocks noGrp="1"/>
          </p:cNvSpPr>
          <p:nvPr>
            <p:ph idx="1"/>
          </p:nvPr>
        </p:nvSpPr>
        <p:spPr>
          <a:xfrm>
            <a:off x="609600" y="1524000"/>
            <a:ext cx="10972800" cy="5059679"/>
          </a:xfrm>
        </p:spPr>
        <p:txBody>
          <a:bodyPr/>
          <a:lstStyle/>
          <a:p>
            <a:pPr algn="ctr"/>
            <a:r>
              <a:rPr lang="en-US" sz="3200" i="1" dirty="0"/>
              <a:t>We are here to assist you…</a:t>
            </a:r>
          </a:p>
          <a:p>
            <a:pPr algn="ctr"/>
            <a:endParaRPr lang="en-US" sz="3200" dirty="0"/>
          </a:p>
          <a:p>
            <a:pPr algn="ctr"/>
            <a:r>
              <a:rPr lang="en-US" sz="3200" dirty="0"/>
              <a:t>Peg </a:t>
            </a:r>
            <a:r>
              <a:rPr lang="en-US" sz="3200" dirty="0" err="1"/>
              <a:t>Pennepacker</a:t>
            </a:r>
            <a:r>
              <a:rPr lang="en-US" sz="3200" dirty="0"/>
              <a:t>, CAA</a:t>
            </a:r>
          </a:p>
          <a:p>
            <a:pPr algn="ctr"/>
            <a:r>
              <a:rPr lang="en-US" sz="3200" dirty="0">
                <a:hlinkClick r:id="rId2"/>
              </a:rPr>
              <a:t>pegpennepacker@gmail.com</a:t>
            </a:r>
            <a:endParaRPr lang="en-US" sz="3200" dirty="0"/>
          </a:p>
          <a:p>
            <a:pPr algn="ctr"/>
            <a:r>
              <a:rPr lang="en-US" sz="3200" dirty="0"/>
              <a:t>814-470-7101</a:t>
            </a:r>
          </a:p>
          <a:p>
            <a:pPr algn="ctr"/>
            <a:endParaRPr lang="en-US" sz="3200" dirty="0"/>
          </a:p>
          <a:p>
            <a:pPr algn="ctr"/>
            <a:r>
              <a:rPr lang="en-US" sz="3200" dirty="0"/>
              <a:t>Dan Armstrong, CAA</a:t>
            </a:r>
          </a:p>
          <a:p>
            <a:pPr algn="ctr"/>
            <a:r>
              <a:rPr lang="en-US" sz="3200" dirty="0">
                <a:hlinkClick r:id="rId3"/>
              </a:rPr>
              <a:t>Daniel.armstrong@nwsc.k12.in.us</a:t>
            </a:r>
            <a:r>
              <a:rPr lang="en-US" sz="3200" dirty="0"/>
              <a:t> </a:t>
            </a:r>
          </a:p>
          <a:p>
            <a:pPr algn="ctr"/>
            <a:r>
              <a:rPr lang="en-US" sz="3200" dirty="0"/>
              <a:t>765-457-8101  Ext. 2033</a:t>
            </a:r>
          </a:p>
        </p:txBody>
      </p:sp>
    </p:spTree>
    <p:extLst>
      <p:ext uri="{BB962C8B-B14F-4D97-AF65-F5344CB8AC3E}">
        <p14:creationId xmlns:p14="http://schemas.microsoft.com/office/powerpoint/2010/main" val="241309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079FB-F2FC-0243-BCC0-DFBA7E501728}"/>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A4BF2F9-B472-AD41-82FF-4E846D7DA7FD}"/>
              </a:ext>
            </a:extLst>
          </p:cNvPr>
          <p:cNvSpPr>
            <a:spLocks noGrp="1"/>
          </p:cNvSpPr>
          <p:nvPr>
            <p:ph idx="1"/>
          </p:nvPr>
        </p:nvSpPr>
        <p:spPr>
          <a:xfrm>
            <a:off x="0" y="0"/>
            <a:ext cx="12192000" cy="6858000"/>
          </a:xfrm>
          <a:solidFill>
            <a:schemeClr val="bg1"/>
          </a:solidFill>
        </p:spPr>
        <p:txBody>
          <a:bodyPr>
            <a:normAutofit/>
          </a:bodyPr>
          <a:lstStyle/>
          <a:p>
            <a:pPr marL="0" indent="0" algn="ctr">
              <a:buNone/>
            </a:pPr>
            <a:endParaRPr lang="en-US" sz="5400" i="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5400" b="1" i="1" dirty="0">
                <a:solidFill>
                  <a:srgbClr val="FF0000"/>
                </a:solidFill>
                <a:latin typeface="Tahoma" panose="020B0604030504040204" pitchFamily="34" charset="0"/>
                <a:ea typeface="Tahoma" panose="020B0604030504040204" pitchFamily="34" charset="0"/>
                <a:cs typeface="Tahoma" panose="020B0604030504040204" pitchFamily="34" charset="0"/>
              </a:rPr>
              <a:t>Hazing is an extraordinary activity that, when it occurs often enough, becomes perversely ordinary as those who engage in it grow desensitized to its inhumanity.</a:t>
            </a:r>
          </a:p>
          <a:p>
            <a:pPr marL="0" indent="0" algn="ctr">
              <a:buNone/>
            </a:pPr>
            <a:endParaRPr lang="en-US" sz="1200" i="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i="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i="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i="1" dirty="0">
                <a:solidFill>
                  <a:srgbClr val="FF0000"/>
                </a:solidFill>
                <a:latin typeface="Tahoma" panose="020B0604030504040204" pitchFamily="34" charset="0"/>
                <a:ea typeface="Tahoma" panose="020B0604030504040204" pitchFamily="34" charset="0"/>
                <a:cs typeface="Tahoma" panose="020B0604030504040204" pitchFamily="34" charset="0"/>
              </a:rPr>
              <a:t>Hank </a:t>
            </a:r>
            <a:r>
              <a:rPr lang="en-US" sz="3600" i="1" dirty="0" err="1">
                <a:solidFill>
                  <a:srgbClr val="FF0000"/>
                </a:solidFill>
                <a:latin typeface="Tahoma" panose="020B0604030504040204" pitchFamily="34" charset="0"/>
                <a:ea typeface="Tahoma" panose="020B0604030504040204" pitchFamily="34" charset="0"/>
                <a:cs typeface="Tahoma" panose="020B0604030504040204" pitchFamily="34" charset="0"/>
              </a:rPr>
              <a:t>Nuwer</a:t>
            </a:r>
            <a:r>
              <a:rPr lang="en-US" sz="36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i="1" dirty="0">
                <a:solidFill>
                  <a:srgbClr val="FF0000"/>
                </a:solidFill>
                <a:latin typeface="Tahoma" panose="020B0604030504040204" pitchFamily="34" charset="0"/>
                <a:ea typeface="Tahoma" panose="020B0604030504040204" pitchFamily="34" charset="0"/>
                <a:cs typeface="Tahoma" panose="020B0604030504040204" pitchFamily="34" charset="0"/>
              </a:rPr>
              <a:t>(National Expert on Hazing)</a:t>
            </a:r>
          </a:p>
        </p:txBody>
      </p:sp>
    </p:spTree>
    <p:extLst>
      <p:ext uri="{BB962C8B-B14F-4D97-AF65-F5344CB8AC3E}">
        <p14:creationId xmlns:p14="http://schemas.microsoft.com/office/powerpoint/2010/main" val="5780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02E6-AA70-3941-88D7-6CF560F60C70}"/>
              </a:ext>
            </a:extLst>
          </p:cNvPr>
          <p:cNvSpPr>
            <a:spLocks noGrp="1"/>
          </p:cNvSpPr>
          <p:nvPr>
            <p:ph type="title"/>
          </p:nvPr>
        </p:nvSpPr>
        <p:spPr>
          <a:xfrm>
            <a:off x="838200" y="213756"/>
            <a:ext cx="10515600" cy="903166"/>
          </a:xfrm>
        </p:spPr>
        <p:txBody>
          <a:bodyPr/>
          <a:lstStyle/>
          <a:p>
            <a:pPr algn="ct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Defining Hazing</a:t>
            </a:r>
          </a:p>
        </p:txBody>
      </p:sp>
      <p:sp>
        <p:nvSpPr>
          <p:cNvPr id="3" name="Content Placeholder 2">
            <a:extLst>
              <a:ext uri="{FF2B5EF4-FFF2-40B4-BE49-F238E27FC236}">
                <a16:creationId xmlns:a16="http://schemas.microsoft.com/office/drawing/2014/main" id="{8F5E8A91-691D-DB4A-86F3-8169EF9531DB}"/>
              </a:ext>
            </a:extLst>
          </p:cNvPr>
          <p:cNvSpPr>
            <a:spLocks noGrp="1"/>
          </p:cNvSpPr>
          <p:nvPr>
            <p:ph idx="1"/>
          </p:nvPr>
        </p:nvSpPr>
        <p:spPr>
          <a:xfrm>
            <a:off x="838200" y="1413164"/>
            <a:ext cx="10515600" cy="4763799"/>
          </a:xfrm>
        </p:spPr>
        <p:txBody>
          <a:bodyPr>
            <a:normAutofit/>
          </a:bodyPr>
          <a:lstStyle/>
          <a:p>
            <a:pPr marL="0" indent="0" algn="ctr">
              <a:buNone/>
            </a:pPr>
            <a:r>
              <a:rPr lang="en-US" sz="3200" dirty="0">
                <a:latin typeface="Tahoma" panose="020B0604030504040204" pitchFamily="34" charset="0"/>
                <a:ea typeface="Tahoma" panose="020B0604030504040204" pitchFamily="34" charset="0"/>
                <a:cs typeface="Tahoma" panose="020B0604030504040204" pitchFamily="34" charset="0"/>
              </a:rPr>
              <a:t>The National Federation of State High School Associations (NFHS), defines hazing as any humiliating or dangerous activity expected of a student to belong to a group, regardless of their willingness to participate.</a:t>
            </a:r>
          </a:p>
        </p:txBody>
      </p:sp>
      <p:pic>
        <p:nvPicPr>
          <p:cNvPr id="5" name="Picture 1" descr="story.football.wfld.jpg">
            <a:extLst>
              <a:ext uri="{FF2B5EF4-FFF2-40B4-BE49-F238E27FC236}">
                <a16:creationId xmlns:a16="http://schemas.microsoft.com/office/drawing/2014/main" id="{267C381E-72D7-CB40-982E-A5A0515819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412568">
            <a:off x="636404" y="3905416"/>
            <a:ext cx="5029200" cy="276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igh-school-hazing.jpg">
            <a:extLst>
              <a:ext uri="{FF2B5EF4-FFF2-40B4-BE49-F238E27FC236}">
                <a16:creationId xmlns:a16="http://schemas.microsoft.com/office/drawing/2014/main" id="{840D99BE-3BAB-5042-AF4D-44B5543256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75385">
            <a:off x="7074771" y="4039321"/>
            <a:ext cx="4893203" cy="252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84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azings-logo.jpg">
            <a:extLst>
              <a:ext uri="{FF2B5EF4-FFF2-40B4-BE49-F238E27FC236}">
                <a16:creationId xmlns:a16="http://schemas.microsoft.com/office/drawing/2014/main" id="{D1E01FD7-D739-1A43-AC16-C509E97BB47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5694" r="-2" b="22938"/>
          <a:stretch/>
        </p:blipFill>
        <p:spPr bwMode="auto">
          <a:xfrm rot="21600000">
            <a:off x="6085001" y="-40532"/>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whipped.jpg">
            <a:extLst>
              <a:ext uri="{FF2B5EF4-FFF2-40B4-BE49-F238E27FC236}">
                <a16:creationId xmlns:a16="http://schemas.microsoft.com/office/drawing/2014/main" id="{20096CF7-D9FD-3C48-8E13-8FC885A1A6E5}"/>
              </a:ext>
            </a:extLst>
          </p:cNvPr>
          <p:cNvPicPr>
            <a:picLocks noChangeAspect="1"/>
          </p:cNvPicPr>
          <p:nvPr/>
        </p:nvPicPr>
        <p:blipFill rotWithShape="1">
          <a:blip r:embed="rId3">
            <a:extLst>
              <a:ext uri="{28A0092B-C50C-407E-A947-70E740481C1C}">
                <a14:useLocalDpi xmlns:a14="http://schemas.microsoft.com/office/drawing/2010/main" val="0"/>
              </a:ext>
            </a:extLst>
          </a:blip>
          <a:srcRect l="8911" r="1934" b="-1"/>
          <a:stretch/>
        </p:blipFill>
        <p:spPr bwMode="auto">
          <a:xfrm>
            <a:off x="6089904" y="3186112"/>
            <a:ext cx="5854446" cy="3516439"/>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D802E6-AA70-3941-88D7-6CF560F60C70}"/>
              </a:ext>
            </a:extLst>
          </p:cNvPr>
          <p:cNvSpPr>
            <a:spLocks noGrp="1"/>
          </p:cNvSpPr>
          <p:nvPr>
            <p:ph type="title"/>
          </p:nvPr>
        </p:nvSpPr>
        <p:spPr>
          <a:xfrm>
            <a:off x="356350" y="471487"/>
            <a:ext cx="5854445" cy="1012929"/>
          </a:xfrm>
        </p:spPr>
        <p:txBody>
          <a:bodyPr>
            <a:normAutofit/>
          </a:bodyPr>
          <a:lstStyle/>
          <a:p>
            <a:r>
              <a:rPr lang="en-US" sz="4000" b="1" u="sng" dirty="0">
                <a:solidFill>
                  <a:srgbClr val="FF0000"/>
                </a:solidFill>
                <a:latin typeface="Tahoma" panose="020B0604030504040204" pitchFamily="34" charset="0"/>
                <a:ea typeface="Tahoma" panose="020B0604030504040204" pitchFamily="34" charset="0"/>
                <a:cs typeface="Tahoma" panose="020B0604030504040204" pitchFamily="34" charset="0"/>
              </a:rPr>
              <a:t>Defining Hazing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(continued)</a:t>
            </a:r>
          </a:p>
        </p:txBody>
      </p:sp>
      <p:sp>
        <p:nvSpPr>
          <p:cNvPr id="3" name="Content Placeholder 2">
            <a:extLst>
              <a:ext uri="{FF2B5EF4-FFF2-40B4-BE49-F238E27FC236}">
                <a16:creationId xmlns:a16="http://schemas.microsoft.com/office/drawing/2014/main" id="{8F5E8A91-691D-DB4A-86F3-8169EF9531DB}"/>
              </a:ext>
            </a:extLst>
          </p:cNvPr>
          <p:cNvSpPr>
            <a:spLocks noGrp="1"/>
          </p:cNvSpPr>
          <p:nvPr>
            <p:ph idx="1"/>
          </p:nvPr>
        </p:nvSpPr>
        <p:spPr>
          <a:xfrm>
            <a:off x="247651" y="1698171"/>
            <a:ext cx="6224402" cy="4688342"/>
          </a:xfrm>
        </p:spPr>
        <p:txBody>
          <a:bodyPr anchor="ctr">
            <a:normAutofit/>
          </a:bodyPr>
          <a:lstStyle/>
          <a:p>
            <a:pPr marL="0" indent="0" algn="just">
              <a:buNone/>
            </a:pPr>
            <a:r>
              <a:rPr lang="en-US" sz="2400" dirty="0">
                <a:latin typeface="Tahoma" panose="020B0604030504040204" pitchFamily="34" charset="0"/>
                <a:ea typeface="Tahoma" panose="020B0604030504040204" pitchFamily="34" charset="0"/>
                <a:cs typeface="Tahoma" panose="020B0604030504040204" pitchFamily="34" charset="0"/>
              </a:rPr>
              <a:t>Some practices associated with high school hazing carry the potential for serious bodily harm or even death.  </a:t>
            </a:r>
          </a:p>
          <a:p>
            <a:pPr marL="0" indent="0" algn="just">
              <a:buNone/>
            </a:pP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400" dirty="0">
                <a:latin typeface="Tahoma" panose="020B0604030504040204" pitchFamily="34" charset="0"/>
                <a:ea typeface="Tahoma" panose="020B0604030504040204" pitchFamily="34" charset="0"/>
                <a:cs typeface="Tahoma" panose="020B0604030504040204" pitchFamily="34" charset="0"/>
              </a:rPr>
              <a:t>These practices may include: tattooing, piercing, head-shaving, branding, sleep deprivation, physical punishment (paddling and “red bellying”), ”kidnapping”, consuming unreasonable/unacceptable foods or beverages, being deprived of personal hygiene and/or inappropriate sexual behavior.  </a:t>
            </a:r>
          </a:p>
        </p:txBody>
      </p:sp>
    </p:spTree>
    <p:extLst>
      <p:ext uri="{BB962C8B-B14F-4D97-AF65-F5344CB8AC3E}">
        <p14:creationId xmlns:p14="http://schemas.microsoft.com/office/powerpoint/2010/main" val="2531042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qdefault.jpg">
            <a:extLst>
              <a:ext uri="{FF2B5EF4-FFF2-40B4-BE49-F238E27FC236}">
                <a16:creationId xmlns:a16="http://schemas.microsoft.com/office/drawing/2014/main" id="{492D3B9D-BA0E-CA4D-8DCE-ABE61F5718A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3" b="16260"/>
          <a:stretch/>
        </p:blipFill>
        <p:spPr bwMode="auto">
          <a:xfrm rot="21600000">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azing2.jpg">
            <a:extLst>
              <a:ext uri="{FF2B5EF4-FFF2-40B4-BE49-F238E27FC236}">
                <a16:creationId xmlns:a16="http://schemas.microsoft.com/office/drawing/2014/main" id="{5C1D3093-D996-8642-872B-A550181305CF}"/>
              </a:ext>
            </a:extLst>
          </p:cNvPr>
          <p:cNvPicPr>
            <a:picLocks noChangeAspect="1"/>
          </p:cNvPicPr>
          <p:nvPr/>
        </p:nvPicPr>
        <p:blipFill rotWithShape="1">
          <a:blip r:embed="rId3">
            <a:extLst>
              <a:ext uri="{28A0092B-C50C-407E-A947-70E740481C1C}">
                <a14:useLocalDpi xmlns:a14="http://schemas.microsoft.com/office/drawing/2010/main" val="0"/>
              </a:ext>
            </a:extLst>
          </a:blip>
          <a:srcRect r="-1" b="10266"/>
          <a:stretch/>
        </p:blipFill>
        <p:spPr bwMode="auto">
          <a:xfrm rot="21600000">
            <a:off x="6583368" y="2913720"/>
            <a:ext cx="5232395" cy="3788831"/>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D802E6-AA70-3941-88D7-6CF560F60C70}"/>
              </a:ext>
            </a:extLst>
          </p:cNvPr>
          <p:cNvSpPr>
            <a:spLocks noGrp="1"/>
          </p:cNvSpPr>
          <p:nvPr>
            <p:ph type="title"/>
          </p:nvPr>
        </p:nvSpPr>
        <p:spPr>
          <a:xfrm>
            <a:off x="271463" y="385764"/>
            <a:ext cx="6100762" cy="1217406"/>
          </a:xfrm>
        </p:spPr>
        <p:txBody>
          <a:bodyPr>
            <a:normAutofit/>
          </a:bodyPr>
          <a:lstStyle/>
          <a:p>
            <a:r>
              <a:rPr lang="en-US" sz="4000" b="1" u="sng" dirty="0">
                <a:solidFill>
                  <a:srgbClr val="FF0000"/>
                </a:solidFill>
                <a:latin typeface="Tahoma" panose="020B0604030504040204" pitchFamily="34" charset="0"/>
                <a:ea typeface="Tahoma" panose="020B0604030504040204" pitchFamily="34" charset="0"/>
                <a:cs typeface="Tahoma" panose="020B0604030504040204" pitchFamily="34" charset="0"/>
              </a:rPr>
              <a:t>Defining Hazing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(continued)</a:t>
            </a:r>
          </a:p>
        </p:txBody>
      </p:sp>
      <p:sp>
        <p:nvSpPr>
          <p:cNvPr id="3" name="Content Placeholder 2">
            <a:extLst>
              <a:ext uri="{FF2B5EF4-FFF2-40B4-BE49-F238E27FC236}">
                <a16:creationId xmlns:a16="http://schemas.microsoft.com/office/drawing/2014/main" id="{8F5E8A91-691D-DB4A-86F3-8169EF9531DB}"/>
              </a:ext>
            </a:extLst>
          </p:cNvPr>
          <p:cNvSpPr>
            <a:spLocks noGrp="1"/>
          </p:cNvSpPr>
          <p:nvPr>
            <p:ph idx="1"/>
          </p:nvPr>
        </p:nvSpPr>
        <p:spPr>
          <a:xfrm>
            <a:off x="376237" y="1771489"/>
            <a:ext cx="5995988" cy="4569934"/>
          </a:xfrm>
        </p:spPr>
        <p:txBody>
          <a:bodyPr anchor="ctr">
            <a:noAutofit/>
          </a:body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Coerced sexual activity, in addition to being classified as </a:t>
            </a:r>
            <a:r>
              <a:rPr lang="en-US" i="1" u="sng" dirty="0">
                <a:solidFill>
                  <a:srgbClr val="C00000"/>
                </a:solidFill>
                <a:latin typeface="Tahoma" panose="020B0604030504040204" pitchFamily="34" charset="0"/>
                <a:ea typeface="Tahoma" panose="020B0604030504040204" pitchFamily="34" charset="0"/>
                <a:cs typeface="Tahoma" panose="020B0604030504040204" pitchFamily="34" charset="0"/>
              </a:rPr>
              <a:t>sexual assault </a:t>
            </a:r>
            <a:r>
              <a:rPr lang="en-US" dirty="0">
                <a:latin typeface="Tahoma" panose="020B0604030504040204" pitchFamily="34" charset="0"/>
                <a:ea typeface="Tahoma" panose="020B0604030504040204" pitchFamily="34" charset="0"/>
                <a:cs typeface="Tahoma" panose="020B0604030504040204" pitchFamily="34" charset="0"/>
              </a:rPr>
              <a:t>and/or </a:t>
            </a:r>
            <a:r>
              <a:rPr lang="en-US" i="1" u="sng" dirty="0">
                <a:solidFill>
                  <a:srgbClr val="C00000"/>
                </a:solidFill>
                <a:latin typeface="Tahoma" panose="020B0604030504040204" pitchFamily="34" charset="0"/>
                <a:ea typeface="Tahoma" panose="020B0604030504040204" pitchFamily="34" charset="0"/>
                <a:cs typeface="Tahoma" panose="020B0604030504040204" pitchFamily="34" charset="0"/>
              </a:rPr>
              <a:t>rape</a:t>
            </a:r>
            <a:r>
              <a:rPr lang="en-US" dirty="0">
                <a:latin typeface="Tahoma" panose="020B0604030504040204" pitchFamily="34" charset="0"/>
                <a:ea typeface="Tahoma" panose="020B0604030504040204" pitchFamily="34" charset="0"/>
                <a:cs typeface="Tahoma" panose="020B0604030504040204" pitchFamily="34" charset="0"/>
              </a:rPr>
              <a:t>, is another form of hazing.  Such activity puts victims at risk for injuries, sexually transmitted diseases, and pregnancy.</a:t>
            </a:r>
          </a:p>
          <a:p>
            <a:pPr marL="0" indent="0" algn="just">
              <a:buNone/>
            </a:pPr>
            <a:endParaRPr lang="en-US" i="1" u="sng"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i="1" u="sng" dirty="0">
                <a:solidFill>
                  <a:srgbClr val="C00000"/>
                </a:solidFill>
                <a:latin typeface="Tahoma" panose="020B0604030504040204" pitchFamily="34" charset="0"/>
                <a:ea typeface="Tahoma" panose="020B0604030504040204" pitchFamily="34" charset="0"/>
                <a:cs typeface="Tahoma" panose="020B0604030504040204" pitchFamily="34" charset="0"/>
              </a:rPr>
              <a:t>Alcohol abuse </a:t>
            </a:r>
            <a:r>
              <a:rPr lang="en-US" dirty="0">
                <a:latin typeface="Tahoma" panose="020B0604030504040204" pitchFamily="34" charset="0"/>
                <a:ea typeface="Tahoma" panose="020B0604030504040204" pitchFamily="34" charset="0"/>
                <a:cs typeface="Tahoma" panose="020B0604030504040204" pitchFamily="34" charset="0"/>
              </a:rPr>
              <a:t>is another significant factor in hazing incidents that feature forced consumption of large amounts of alcohol.</a:t>
            </a:r>
          </a:p>
        </p:txBody>
      </p:sp>
    </p:spTree>
    <p:extLst>
      <p:ext uri="{BB962C8B-B14F-4D97-AF65-F5344CB8AC3E}">
        <p14:creationId xmlns:p14="http://schemas.microsoft.com/office/powerpoint/2010/main" val="1219087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4005</Words>
  <Application>Microsoft Macintosh PowerPoint</Application>
  <PresentationFormat>Widescreen</PresentationFormat>
  <Paragraphs>394</Paragraphs>
  <Slides>54</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Arial Black</vt:lpstr>
      <vt:lpstr>Calibri</vt:lpstr>
      <vt:lpstr>Calibri Light</vt:lpstr>
      <vt:lpstr>Copperplate Gothic Bold</vt:lpstr>
      <vt:lpstr>Impact</vt:lpstr>
      <vt:lpstr>Tahoma</vt:lpstr>
      <vt:lpstr>Times New Roman</vt:lpstr>
      <vt:lpstr>Wingdings</vt:lpstr>
      <vt:lpstr>Wingdings 2</vt:lpstr>
      <vt:lpstr>Office Theme</vt:lpstr>
      <vt:lpstr>Legal Issues in Interscholastic Athletics  Missouri Interscholastic Athletic Administrators Association May 28, 2020 </vt:lpstr>
      <vt:lpstr>PowerPoint Presentation</vt:lpstr>
      <vt:lpstr>PowerPoint Presentation</vt:lpstr>
      <vt:lpstr>  Today’s Conversations:  Hazing in Athletics &amp; Locker Room Supervision  Title IX: New Regulations  Transgender Student-Athletes  Social Media Policy  Vaping, Religion &amp; Prayer, COVID 19 and Return to Play  Q &amp; A</vt:lpstr>
      <vt:lpstr>Hazing in Athletics &amp; Locker Room Supervision</vt:lpstr>
      <vt:lpstr>PowerPoint Presentation</vt:lpstr>
      <vt:lpstr>Defining Hazing</vt:lpstr>
      <vt:lpstr>Defining Hazing (continued)</vt:lpstr>
      <vt:lpstr>Defining Hazing (continued)</vt:lpstr>
      <vt:lpstr>Recognizing Hazing </vt:lpstr>
      <vt:lpstr>Recognizing Hazing (continued)</vt:lpstr>
      <vt:lpstr>Recognizing Hazing  (continued)</vt:lpstr>
      <vt:lpstr>Bottom line…</vt:lpstr>
      <vt:lpstr>Lessons from Ooltewah and Damascus…</vt:lpstr>
      <vt:lpstr>Duty to Supervise  (Specific &amp; General)</vt:lpstr>
      <vt:lpstr>From the Pages of LTC 504: Risk Management (14 Categories of Legal Duties of Athletics Personnel)</vt:lpstr>
      <vt:lpstr>Locker Room Supervision</vt:lpstr>
      <vt:lpstr>Locker Room Supervision</vt:lpstr>
      <vt:lpstr>Locker Room Monitoring &amp; Supervision</vt:lpstr>
      <vt:lpstr>Recommendations for Athletic Directors:</vt:lpstr>
      <vt:lpstr>RESOURCES</vt:lpstr>
      <vt:lpstr>FREE Courses:  Bullying, Hazing and Inappropriate Behaviors  Hazing Prevention for Students New   Protecting Students from Abuse</vt:lpstr>
      <vt:lpstr>Title IX New Regulations</vt:lpstr>
      <vt:lpstr>General Concepts About Title IX of the Education Amendments of 1972</vt:lpstr>
      <vt:lpstr>What Does Title IX Cover?</vt:lpstr>
      <vt:lpstr>New Title IX Regulations – Issued 5/6/2020</vt:lpstr>
      <vt:lpstr>What the New Title IX Regulations mean to K-12 Athletic Administrators</vt:lpstr>
      <vt:lpstr>What Schools Must Do:</vt:lpstr>
      <vt:lpstr> </vt:lpstr>
      <vt:lpstr>PowerPoint Presentation</vt:lpstr>
      <vt:lpstr>Title IX Resources</vt:lpstr>
      <vt:lpstr>Transgender Student-Athletes</vt:lpstr>
      <vt:lpstr>PowerPoint Presentation</vt:lpstr>
      <vt:lpstr>PowerPoint Presentation</vt:lpstr>
      <vt:lpstr>PowerPoint Presentation</vt:lpstr>
      <vt:lpstr>PowerPoint Presentation</vt:lpstr>
      <vt:lpstr>PowerPoint Presentation</vt:lpstr>
      <vt:lpstr>  A number of states have recently introduced or have passed legislation that would require transgender athletes to compete as the gender on their birth certificate.  Georgia, Tennessee, Washington, Missouri, Texas, Louisiana, Arizona, Alabama have either passed legislation or have pending legislation regarding transgender student participation in athletics.  </vt:lpstr>
      <vt:lpstr>Resources</vt:lpstr>
      <vt:lpstr>Transathlete.com</vt:lpstr>
      <vt:lpstr>Social Media Policy</vt:lpstr>
      <vt:lpstr>PowerPoint Presentation</vt:lpstr>
      <vt:lpstr>PowerPoint Presentation</vt:lpstr>
      <vt:lpstr>PowerPoint Presentation</vt:lpstr>
      <vt:lpstr>PowerPoint Presentation</vt:lpstr>
      <vt:lpstr>PowerPoint Presentation</vt:lpstr>
      <vt:lpstr>PowerPoint Presentation</vt:lpstr>
      <vt:lpstr>General Issues Facing Athletic Departments</vt:lpstr>
      <vt:lpstr>General Issues Facing Athletic Departments</vt:lpstr>
      <vt:lpstr>General Issues Facing Athletic Departments</vt:lpstr>
      <vt:lpstr>General Issues Facing Athletic Departments</vt:lpstr>
      <vt:lpstr>RESOURCES</vt:lpstr>
      <vt:lpstr>Thank you for all that you do for kids! Education-Based Athletics!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Issues in Interscholastic Athletics  Missouri Interscholastic Athletic Administrators Association May 28, 2020 </dc:title>
  <dc:creator>Peggy Pennepacker</dc:creator>
  <cp:lastModifiedBy>Peggy Pennepacker</cp:lastModifiedBy>
  <cp:revision>1</cp:revision>
  <dcterms:created xsi:type="dcterms:W3CDTF">2020-05-27T19:03:56Z</dcterms:created>
  <dcterms:modified xsi:type="dcterms:W3CDTF">2020-05-27T19:06:06Z</dcterms:modified>
</cp:coreProperties>
</file>